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6" r:id="rId1"/>
    <p:sldMasterId id="2147483834" r:id="rId2"/>
    <p:sldMasterId id="214748403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C44A5-4543-456F-916F-66803902000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6024001-605A-4613-8477-B949B0F37A99}">
      <dgm:prSet custT="1"/>
      <dgm:spPr/>
      <dgm:t>
        <a:bodyPr/>
        <a:lstStyle/>
        <a:p>
          <a:r>
            <a:rPr lang="he-IL" sz="2800" dirty="0"/>
            <a:t>פירוק חלבונים פגומים וחלבונים שסיימו את תפקידם</a:t>
          </a:r>
        </a:p>
      </dgm:t>
    </dgm:pt>
    <dgm:pt modelId="{31D6C466-2C20-4A6E-A034-0E8834951A4F}" type="parTrans" cxnId="{DB4822F9-282E-4EAF-824F-8830D95535D9}">
      <dgm:prSet/>
      <dgm:spPr/>
      <dgm:t>
        <a:bodyPr/>
        <a:lstStyle/>
        <a:p>
          <a:endParaRPr lang="en-US"/>
        </a:p>
      </dgm:t>
    </dgm:pt>
    <dgm:pt modelId="{95ECFDC3-102A-489F-AFA5-FF158C7B301F}" type="sibTrans" cxnId="{DB4822F9-282E-4EAF-824F-8830D95535D9}">
      <dgm:prSet/>
      <dgm:spPr/>
      <dgm:t>
        <a:bodyPr/>
        <a:lstStyle/>
        <a:p>
          <a:endParaRPr lang="en-US"/>
        </a:p>
      </dgm:t>
    </dgm:pt>
    <dgm:pt modelId="{0E8E4246-4B2D-43F2-8970-037E07CA11B9}">
      <dgm:prSet custT="1"/>
      <dgm:spPr/>
      <dgm:t>
        <a:bodyPr/>
        <a:lstStyle/>
        <a:p>
          <a:r>
            <a:rPr lang="he-IL" sz="2800" dirty="0" err="1"/>
            <a:t>פרוטאוסטזיס</a:t>
          </a:r>
          <a:r>
            <a:rPr lang="he-IL" sz="2800" dirty="0"/>
            <a:t> והשתתפות בתהליכי </a:t>
          </a:r>
          <a:r>
            <a:rPr lang="he-IL" sz="2800" dirty="0" err="1"/>
            <a:t>מיחזור</a:t>
          </a:r>
          <a:r>
            <a:rPr lang="he-IL" sz="2800" dirty="0"/>
            <a:t> חומצות אמינו</a:t>
          </a:r>
          <a:endParaRPr lang="en-US" sz="2800" dirty="0"/>
        </a:p>
      </dgm:t>
    </dgm:pt>
    <dgm:pt modelId="{6CAFCD30-3998-4634-82A6-D00E031545EF}" type="parTrans" cxnId="{787E9C02-3843-4EE2-96B6-5527AC8F04ED}">
      <dgm:prSet/>
      <dgm:spPr/>
      <dgm:t>
        <a:bodyPr/>
        <a:lstStyle/>
        <a:p>
          <a:endParaRPr lang="en-US"/>
        </a:p>
      </dgm:t>
    </dgm:pt>
    <dgm:pt modelId="{AA730ECF-7BE1-4BEA-91D7-DC83E9228866}" type="sibTrans" cxnId="{787E9C02-3843-4EE2-96B6-5527AC8F04ED}">
      <dgm:prSet/>
      <dgm:spPr/>
      <dgm:t>
        <a:bodyPr/>
        <a:lstStyle/>
        <a:p>
          <a:endParaRPr lang="en-US"/>
        </a:p>
      </dgm:t>
    </dgm:pt>
    <dgm:pt modelId="{FA917BA2-D534-4A8A-B736-C1D5A25C56C9}">
      <dgm:prSet custT="1"/>
      <dgm:spPr/>
      <dgm:t>
        <a:bodyPr/>
        <a:lstStyle/>
        <a:p>
          <a:r>
            <a:rPr lang="he-IL" sz="2800" dirty="0"/>
            <a:t>חיוני למגוון תהליכים תאיים- מחזור התא, בקרת ביטוי גנים ותגובות לעקה</a:t>
          </a:r>
          <a:endParaRPr lang="en-US" sz="2800" dirty="0"/>
        </a:p>
      </dgm:t>
    </dgm:pt>
    <dgm:pt modelId="{4EE764E9-B330-4F70-8214-C5B728553209}" type="parTrans" cxnId="{E674E85D-331E-496B-A9F6-7BCF7FFD160E}">
      <dgm:prSet/>
      <dgm:spPr/>
      <dgm:t>
        <a:bodyPr/>
        <a:lstStyle/>
        <a:p>
          <a:endParaRPr lang="en-US"/>
        </a:p>
      </dgm:t>
    </dgm:pt>
    <dgm:pt modelId="{2FA681C8-F3E8-48D1-8093-D118E59DD9AE}" type="sibTrans" cxnId="{E674E85D-331E-496B-A9F6-7BCF7FFD160E}">
      <dgm:prSet/>
      <dgm:spPr/>
      <dgm:t>
        <a:bodyPr/>
        <a:lstStyle/>
        <a:p>
          <a:endParaRPr lang="en-US"/>
        </a:p>
      </dgm:t>
    </dgm:pt>
    <dgm:pt modelId="{BAF7A932-75D2-4AE9-A597-7BFA2C4ED9FD}" type="pres">
      <dgm:prSet presAssocID="{4F9C44A5-4543-456F-916F-668039020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665042EF-1C7E-45BC-A8CE-BABA2B8F59A8}" type="pres">
      <dgm:prSet presAssocID="{76024001-605A-4613-8477-B949B0F37A99}" presName="hierRoot1" presStyleCnt="0"/>
      <dgm:spPr/>
    </dgm:pt>
    <dgm:pt modelId="{50C09B15-5AAC-410F-9FB9-E4B53FB7F658}" type="pres">
      <dgm:prSet presAssocID="{76024001-605A-4613-8477-B949B0F37A99}" presName="composite" presStyleCnt="0"/>
      <dgm:spPr/>
    </dgm:pt>
    <dgm:pt modelId="{2857FFFA-AA3A-4010-BCE3-88E3CF7AAB8B}" type="pres">
      <dgm:prSet presAssocID="{76024001-605A-4613-8477-B949B0F37A99}" presName="background" presStyleLbl="node0" presStyleIdx="0" presStyleCnt="3"/>
      <dgm:spPr/>
    </dgm:pt>
    <dgm:pt modelId="{0374E188-6900-4A60-9AEF-E2EE22373353}" type="pres">
      <dgm:prSet presAssocID="{76024001-605A-4613-8477-B949B0F37A99}" presName="text" presStyleLbl="fgAcc0" presStyleIdx="0" presStyleCnt="3" custLinFactX="100000" custLinFactNeighborX="146294" custLinFactNeighborY="190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DD2C4BD-14C1-4CEB-BB21-7B9D2DE6FA7D}" type="pres">
      <dgm:prSet presAssocID="{76024001-605A-4613-8477-B949B0F37A99}" presName="hierChild2" presStyleCnt="0"/>
      <dgm:spPr/>
    </dgm:pt>
    <dgm:pt modelId="{0337C372-9961-43D5-A63B-FFFAFB15D965}" type="pres">
      <dgm:prSet presAssocID="{0E8E4246-4B2D-43F2-8970-037E07CA11B9}" presName="hierRoot1" presStyleCnt="0"/>
      <dgm:spPr/>
    </dgm:pt>
    <dgm:pt modelId="{58DC4E94-F53E-4A9E-B3F7-D3A453D7A668}" type="pres">
      <dgm:prSet presAssocID="{0E8E4246-4B2D-43F2-8970-037E07CA11B9}" presName="composite" presStyleCnt="0"/>
      <dgm:spPr/>
    </dgm:pt>
    <dgm:pt modelId="{86DC1AD7-D2A4-4DD1-A528-5E4BD7047E58}" type="pres">
      <dgm:prSet presAssocID="{0E8E4246-4B2D-43F2-8970-037E07CA11B9}" presName="background" presStyleLbl="node0" presStyleIdx="1" presStyleCnt="3"/>
      <dgm:spPr/>
    </dgm:pt>
    <dgm:pt modelId="{0791F4E5-F8FC-49CC-9A6F-7248A5DCD690}" type="pres">
      <dgm:prSet presAssocID="{0E8E4246-4B2D-43F2-8970-037E07CA11B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F4F86D3-A10B-41A9-B71E-1C711A739113}" type="pres">
      <dgm:prSet presAssocID="{0E8E4246-4B2D-43F2-8970-037E07CA11B9}" presName="hierChild2" presStyleCnt="0"/>
      <dgm:spPr/>
    </dgm:pt>
    <dgm:pt modelId="{D4317E23-8DB9-41C2-BE7E-16B7710C9EDF}" type="pres">
      <dgm:prSet presAssocID="{FA917BA2-D534-4A8A-B736-C1D5A25C56C9}" presName="hierRoot1" presStyleCnt="0"/>
      <dgm:spPr/>
    </dgm:pt>
    <dgm:pt modelId="{24A6CD95-2C0B-447E-AC37-29231F6FCD2A}" type="pres">
      <dgm:prSet presAssocID="{FA917BA2-D534-4A8A-B736-C1D5A25C56C9}" presName="composite" presStyleCnt="0"/>
      <dgm:spPr/>
    </dgm:pt>
    <dgm:pt modelId="{BE0FB820-E3CF-4766-B7EC-6676A1428B9D}" type="pres">
      <dgm:prSet presAssocID="{FA917BA2-D534-4A8A-B736-C1D5A25C56C9}" presName="background" presStyleLbl="node0" presStyleIdx="2" presStyleCnt="3"/>
      <dgm:spPr/>
    </dgm:pt>
    <dgm:pt modelId="{0D17D637-6B85-4517-9D2C-49F8C13DC68A}" type="pres">
      <dgm:prSet presAssocID="{FA917BA2-D534-4A8A-B736-C1D5A25C56C9}" presName="text" presStyleLbl="fgAcc0" presStyleIdx="2" presStyleCnt="3" custLinFactX="-100000" custLinFactNeighborX="-144018" custLinFactNeighborY="-215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B4B031E-B0D5-40E2-874C-B22344EEE426}" type="pres">
      <dgm:prSet presAssocID="{FA917BA2-D534-4A8A-B736-C1D5A25C56C9}" presName="hierChild2" presStyleCnt="0"/>
      <dgm:spPr/>
    </dgm:pt>
  </dgm:ptLst>
  <dgm:cxnLst>
    <dgm:cxn modelId="{8665AC00-918E-48B3-A8CD-3FC53FBECCBD}" type="presOf" srcId="{76024001-605A-4613-8477-B949B0F37A99}" destId="{0374E188-6900-4A60-9AEF-E2EE22373353}" srcOrd="0" destOrd="0" presId="urn:microsoft.com/office/officeart/2005/8/layout/hierarchy1"/>
    <dgm:cxn modelId="{E674E85D-331E-496B-A9F6-7BCF7FFD160E}" srcId="{4F9C44A5-4543-456F-916F-668039020007}" destId="{FA917BA2-D534-4A8A-B736-C1D5A25C56C9}" srcOrd="2" destOrd="0" parTransId="{4EE764E9-B330-4F70-8214-C5B728553209}" sibTransId="{2FA681C8-F3E8-48D1-8093-D118E59DD9AE}"/>
    <dgm:cxn modelId="{14BC622D-2C1A-483E-B3ED-9F39D87594DA}" type="presOf" srcId="{0E8E4246-4B2D-43F2-8970-037E07CA11B9}" destId="{0791F4E5-F8FC-49CC-9A6F-7248A5DCD690}" srcOrd="0" destOrd="0" presId="urn:microsoft.com/office/officeart/2005/8/layout/hierarchy1"/>
    <dgm:cxn modelId="{1152DBA9-4985-4A7D-B65F-51EEB4C67CBC}" type="presOf" srcId="{FA917BA2-D534-4A8A-B736-C1D5A25C56C9}" destId="{0D17D637-6B85-4517-9D2C-49F8C13DC68A}" srcOrd="0" destOrd="0" presId="urn:microsoft.com/office/officeart/2005/8/layout/hierarchy1"/>
    <dgm:cxn modelId="{787E9C02-3843-4EE2-96B6-5527AC8F04ED}" srcId="{4F9C44A5-4543-456F-916F-668039020007}" destId="{0E8E4246-4B2D-43F2-8970-037E07CA11B9}" srcOrd="1" destOrd="0" parTransId="{6CAFCD30-3998-4634-82A6-D00E031545EF}" sibTransId="{AA730ECF-7BE1-4BEA-91D7-DC83E9228866}"/>
    <dgm:cxn modelId="{DB4822F9-282E-4EAF-824F-8830D95535D9}" srcId="{4F9C44A5-4543-456F-916F-668039020007}" destId="{76024001-605A-4613-8477-B949B0F37A99}" srcOrd="0" destOrd="0" parTransId="{31D6C466-2C20-4A6E-A034-0E8834951A4F}" sibTransId="{95ECFDC3-102A-489F-AFA5-FF158C7B301F}"/>
    <dgm:cxn modelId="{9837B6E4-84F8-4BEC-B9B9-3EC4967A3D7B}" type="presOf" srcId="{4F9C44A5-4543-456F-916F-668039020007}" destId="{BAF7A932-75D2-4AE9-A597-7BFA2C4ED9FD}" srcOrd="0" destOrd="0" presId="urn:microsoft.com/office/officeart/2005/8/layout/hierarchy1"/>
    <dgm:cxn modelId="{DC98B284-06D6-42CB-971E-12A7512254D1}" type="presParOf" srcId="{BAF7A932-75D2-4AE9-A597-7BFA2C4ED9FD}" destId="{665042EF-1C7E-45BC-A8CE-BABA2B8F59A8}" srcOrd="0" destOrd="0" presId="urn:microsoft.com/office/officeart/2005/8/layout/hierarchy1"/>
    <dgm:cxn modelId="{A6EE9261-031B-4FAA-96E7-6B76ADB114F9}" type="presParOf" srcId="{665042EF-1C7E-45BC-A8CE-BABA2B8F59A8}" destId="{50C09B15-5AAC-410F-9FB9-E4B53FB7F658}" srcOrd="0" destOrd="0" presId="urn:microsoft.com/office/officeart/2005/8/layout/hierarchy1"/>
    <dgm:cxn modelId="{BA85890E-261A-4CF9-9AFA-350E7DA66DFF}" type="presParOf" srcId="{50C09B15-5AAC-410F-9FB9-E4B53FB7F658}" destId="{2857FFFA-AA3A-4010-BCE3-88E3CF7AAB8B}" srcOrd="0" destOrd="0" presId="urn:microsoft.com/office/officeart/2005/8/layout/hierarchy1"/>
    <dgm:cxn modelId="{8A9DC045-CDCC-463F-88F3-A5593316FDD2}" type="presParOf" srcId="{50C09B15-5AAC-410F-9FB9-E4B53FB7F658}" destId="{0374E188-6900-4A60-9AEF-E2EE22373353}" srcOrd="1" destOrd="0" presId="urn:microsoft.com/office/officeart/2005/8/layout/hierarchy1"/>
    <dgm:cxn modelId="{68B32C53-6BDC-44E4-94B5-0706EE986E20}" type="presParOf" srcId="{665042EF-1C7E-45BC-A8CE-BABA2B8F59A8}" destId="{2DD2C4BD-14C1-4CEB-BB21-7B9D2DE6FA7D}" srcOrd="1" destOrd="0" presId="urn:microsoft.com/office/officeart/2005/8/layout/hierarchy1"/>
    <dgm:cxn modelId="{6468F400-EA7C-4041-90BE-B6E6D9939096}" type="presParOf" srcId="{BAF7A932-75D2-4AE9-A597-7BFA2C4ED9FD}" destId="{0337C372-9961-43D5-A63B-FFFAFB15D965}" srcOrd="1" destOrd="0" presId="urn:microsoft.com/office/officeart/2005/8/layout/hierarchy1"/>
    <dgm:cxn modelId="{9D04576B-755C-43B3-8199-0BFF26028E10}" type="presParOf" srcId="{0337C372-9961-43D5-A63B-FFFAFB15D965}" destId="{58DC4E94-F53E-4A9E-B3F7-D3A453D7A668}" srcOrd="0" destOrd="0" presId="urn:microsoft.com/office/officeart/2005/8/layout/hierarchy1"/>
    <dgm:cxn modelId="{F9DBC470-ED5C-41B2-B826-2F21D153C2F8}" type="presParOf" srcId="{58DC4E94-F53E-4A9E-B3F7-D3A453D7A668}" destId="{86DC1AD7-D2A4-4DD1-A528-5E4BD7047E58}" srcOrd="0" destOrd="0" presId="urn:microsoft.com/office/officeart/2005/8/layout/hierarchy1"/>
    <dgm:cxn modelId="{2A51F0E1-D62D-46A6-83C1-4BF998922399}" type="presParOf" srcId="{58DC4E94-F53E-4A9E-B3F7-D3A453D7A668}" destId="{0791F4E5-F8FC-49CC-9A6F-7248A5DCD690}" srcOrd="1" destOrd="0" presId="urn:microsoft.com/office/officeart/2005/8/layout/hierarchy1"/>
    <dgm:cxn modelId="{033C4F4E-13EE-4710-AF35-CC43341D4281}" type="presParOf" srcId="{0337C372-9961-43D5-A63B-FFFAFB15D965}" destId="{EF4F86D3-A10B-41A9-B71E-1C711A739113}" srcOrd="1" destOrd="0" presId="urn:microsoft.com/office/officeart/2005/8/layout/hierarchy1"/>
    <dgm:cxn modelId="{1BFCBF9A-580E-4646-82AD-858A35650F77}" type="presParOf" srcId="{BAF7A932-75D2-4AE9-A597-7BFA2C4ED9FD}" destId="{D4317E23-8DB9-41C2-BE7E-16B7710C9EDF}" srcOrd="2" destOrd="0" presId="urn:microsoft.com/office/officeart/2005/8/layout/hierarchy1"/>
    <dgm:cxn modelId="{82A881AE-D808-4F3C-AA06-C290DE7530D5}" type="presParOf" srcId="{D4317E23-8DB9-41C2-BE7E-16B7710C9EDF}" destId="{24A6CD95-2C0B-447E-AC37-29231F6FCD2A}" srcOrd="0" destOrd="0" presId="urn:microsoft.com/office/officeart/2005/8/layout/hierarchy1"/>
    <dgm:cxn modelId="{A93CBC14-5121-46B3-A4A0-6471E7D2C979}" type="presParOf" srcId="{24A6CD95-2C0B-447E-AC37-29231F6FCD2A}" destId="{BE0FB820-E3CF-4766-B7EC-6676A1428B9D}" srcOrd="0" destOrd="0" presId="urn:microsoft.com/office/officeart/2005/8/layout/hierarchy1"/>
    <dgm:cxn modelId="{3D5EE341-4054-4F3F-8EF3-BC2678E72E2A}" type="presParOf" srcId="{24A6CD95-2C0B-447E-AC37-29231F6FCD2A}" destId="{0D17D637-6B85-4517-9D2C-49F8C13DC68A}" srcOrd="1" destOrd="0" presId="urn:microsoft.com/office/officeart/2005/8/layout/hierarchy1"/>
    <dgm:cxn modelId="{5EF84ADF-0566-4DC9-9754-7A878E63541D}" type="presParOf" srcId="{D4317E23-8DB9-41C2-BE7E-16B7710C9EDF}" destId="{EB4B031E-B0D5-40E2-874C-B22344EEE4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7FFFA-AA3A-4010-BCE3-88E3CF7AAB8B}">
      <dsp:nvSpPr>
        <dsp:cNvPr id="0" name=""/>
        <dsp:cNvSpPr/>
      </dsp:nvSpPr>
      <dsp:spPr>
        <a:xfrm>
          <a:off x="7508383" y="973385"/>
          <a:ext cx="3071611" cy="1950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4E188-6900-4A60-9AEF-E2EE22373353}">
      <dsp:nvSpPr>
        <dsp:cNvPr id="0" name=""/>
        <dsp:cNvSpPr/>
      </dsp:nvSpPr>
      <dsp:spPr>
        <a:xfrm>
          <a:off x="7849673" y="1297611"/>
          <a:ext cx="3071611" cy="1950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פירוק חלבונים פגומים וחלבונים שסיימו את תפקידם</a:t>
          </a:r>
        </a:p>
      </dsp:txBody>
      <dsp:txXfrm>
        <a:off x="7906800" y="1354738"/>
        <a:ext cx="2957357" cy="1836219"/>
      </dsp:txXfrm>
    </dsp:sp>
    <dsp:sp modelId="{86DC1AD7-D2A4-4DD1-A528-5E4BD7047E58}">
      <dsp:nvSpPr>
        <dsp:cNvPr id="0" name=""/>
        <dsp:cNvSpPr/>
      </dsp:nvSpPr>
      <dsp:spPr>
        <a:xfrm>
          <a:off x="3754191" y="936268"/>
          <a:ext cx="3071611" cy="1950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1F4E5-F8FC-49CC-9A6F-7248A5DCD690}">
      <dsp:nvSpPr>
        <dsp:cNvPr id="0" name=""/>
        <dsp:cNvSpPr/>
      </dsp:nvSpPr>
      <dsp:spPr>
        <a:xfrm>
          <a:off x="4095481" y="1260493"/>
          <a:ext cx="3071611" cy="1950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err="1"/>
            <a:t>פרוטאוסטזיס</a:t>
          </a:r>
          <a:r>
            <a:rPr lang="he-IL" sz="2800" kern="1200" dirty="0"/>
            <a:t> והשתתפות בתהליכי </a:t>
          </a:r>
          <a:r>
            <a:rPr lang="he-IL" sz="2800" kern="1200" dirty="0" err="1"/>
            <a:t>מיחזור</a:t>
          </a:r>
          <a:r>
            <a:rPr lang="he-IL" sz="2800" kern="1200" dirty="0"/>
            <a:t> חומצות אמינו</a:t>
          </a:r>
          <a:endParaRPr lang="en-US" sz="2800" kern="1200" dirty="0"/>
        </a:p>
      </dsp:txBody>
      <dsp:txXfrm>
        <a:off x="4152608" y="1317620"/>
        <a:ext cx="2957357" cy="1836219"/>
      </dsp:txXfrm>
    </dsp:sp>
    <dsp:sp modelId="{BE0FB820-E3CF-4766-B7EC-6676A1428B9D}">
      <dsp:nvSpPr>
        <dsp:cNvPr id="0" name=""/>
        <dsp:cNvSpPr/>
      </dsp:nvSpPr>
      <dsp:spPr>
        <a:xfrm>
          <a:off x="13098" y="894313"/>
          <a:ext cx="3071611" cy="1950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D637-6B85-4517-9D2C-49F8C13DC68A}">
      <dsp:nvSpPr>
        <dsp:cNvPr id="0" name=""/>
        <dsp:cNvSpPr/>
      </dsp:nvSpPr>
      <dsp:spPr>
        <a:xfrm>
          <a:off x="354388" y="1218539"/>
          <a:ext cx="3071611" cy="1950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חיוני למגוון תהליכים תאיים- מחזור התא, בקרת ביטוי גנים ותגובות לעקה</a:t>
          </a:r>
          <a:endParaRPr lang="en-US" sz="2800" kern="1200" dirty="0"/>
        </a:p>
      </dsp:txBody>
      <dsp:txXfrm>
        <a:off x="411515" y="1275666"/>
        <a:ext cx="2957357" cy="183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78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05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215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18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165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80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8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7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92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71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4581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969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6297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719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47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650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92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679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6214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2192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302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4072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83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82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5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26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50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2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088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64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0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87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05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412A90-B41A-4693-9AF4-AE479DE29E20}" type="datetimeFigureOut">
              <a:rPr lang="he-IL" smtClean="0"/>
              <a:t>כ"ד/אייר/תש"פ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1F201B-15FC-4E01-B416-3C420EBBC791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מקורה, פרח, שולחן, ישיבה&#10;&#10;התיאור נוצר באופן אוטומטי">
            <a:extLst>
              <a:ext uri="{FF2B5EF4-FFF2-40B4-BE49-F238E27FC236}">
                <a16:creationId xmlns:a16="http://schemas.microsoft.com/office/drawing/2014/main" id="{07AFBAC7-C167-4C33-9E33-49289A4A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5" y="2585181"/>
            <a:ext cx="2312115" cy="347816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6237768-A442-4000-88AF-63D25270A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37" y="1041400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he-IL" sz="5400" b="1" dirty="0">
                <a:latin typeface="Arial" panose="020B0604020202020204" pitchFamily="34" charset="0"/>
                <a:cs typeface="Arial" panose="020B0604020202020204" pitchFamily="34" charset="0"/>
              </a:rPr>
              <a:t>ניקוי ואפיון </a:t>
            </a:r>
            <a:r>
              <a:rPr lang="he-IL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פרוטאוזום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AIRAP </a:t>
            </a:r>
            <a:r>
              <a:rPr lang="he-IL" sz="5400" b="1" dirty="0">
                <a:latin typeface="Arial" panose="020B0604020202020204" pitchFamily="34" charset="0"/>
                <a:cs typeface="Arial" panose="020B0604020202020204" pitchFamily="34" charset="0"/>
              </a:rPr>
              <a:t>לקראת הבנת פעילויות מנגנוניות בזמני עקת קיפול חלבונים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E6AE626-738B-45B2-AA2C-80EBBB01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1437" y="450704"/>
            <a:ext cx="583006" cy="309149"/>
          </a:xfrm>
        </p:spPr>
        <p:txBody>
          <a:bodyPr>
            <a:normAutofit fontScale="47500" lnSpcReduction="20000"/>
          </a:bodyPr>
          <a:lstStyle/>
          <a:p>
            <a:r>
              <a:rPr lang="he-IL" dirty="0"/>
              <a:t>בס"ד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90FF454-33E7-4665-90B6-3E4EDE49331B}"/>
              </a:ext>
            </a:extLst>
          </p:cNvPr>
          <p:cNvSpPr txBox="1"/>
          <p:nvPr/>
        </p:nvSpPr>
        <p:spPr>
          <a:xfrm>
            <a:off x="2539702" y="4324264"/>
            <a:ext cx="7799470" cy="19617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/>
              <a:t>פרויקט מחקר במדעי החיים</a:t>
            </a:r>
            <a:endParaRPr lang="en-US" sz="3200" b="1" dirty="0"/>
          </a:p>
          <a:p>
            <a:pPr algn="ctr">
              <a:lnSpc>
                <a:spcPct val="150000"/>
              </a:lnSpc>
            </a:pPr>
            <a:r>
              <a:rPr lang="he-IL" sz="2400" b="1" dirty="0"/>
              <a:t>מיכל קצב</a:t>
            </a:r>
          </a:p>
          <a:p>
            <a:pPr algn="ctr">
              <a:lnSpc>
                <a:spcPct val="150000"/>
              </a:lnSpc>
            </a:pPr>
            <a:r>
              <a:rPr lang="he-IL" sz="2800" b="1" dirty="0"/>
              <a:t>בהנחיית ד"ר אריאל </a:t>
            </a:r>
            <a:r>
              <a:rPr lang="he-IL" sz="2800" b="1" dirty="0" err="1"/>
              <a:t>סטנהיל</a:t>
            </a:r>
            <a:r>
              <a:rPr lang="he-IL" sz="2800" b="1" dirty="0"/>
              <a:t> – האוניברסיטה הפתוחה</a:t>
            </a:r>
          </a:p>
        </p:txBody>
      </p:sp>
    </p:spTree>
    <p:extLst>
      <p:ext uri="{BB962C8B-B14F-4D97-AF65-F5344CB8AC3E}">
        <p14:creationId xmlns:p14="http://schemas.microsoft.com/office/powerpoint/2010/main" val="29301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A1C6C5-96C0-40BD-BE00-0B22C195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שיטות מחקר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89DFBC-8B75-45EE-8A3D-8D05F3B6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846"/>
            <a:ext cx="10515600" cy="2141069"/>
          </a:xfrm>
        </p:spPr>
        <p:txBody>
          <a:bodyPr>
            <a:normAutofit/>
          </a:bodyPr>
          <a:lstStyle/>
          <a:p>
            <a:r>
              <a:rPr lang="he-IL" sz="2600" dirty="0">
                <a:solidFill>
                  <a:schemeClr val="tx1"/>
                </a:solidFill>
              </a:rPr>
              <a:t>תרביות תאים – </a:t>
            </a:r>
          </a:p>
          <a:p>
            <a:pPr marL="0" indent="0">
              <a:buNone/>
            </a:pPr>
            <a:r>
              <a:rPr lang="he-IL" sz="2600" dirty="0">
                <a:solidFill>
                  <a:schemeClr val="tx1"/>
                </a:solidFill>
              </a:rPr>
              <a:t>תאי </a:t>
            </a:r>
            <a:r>
              <a:rPr lang="en-US" sz="2600" dirty="0">
                <a:solidFill>
                  <a:schemeClr val="tx1"/>
                </a:solidFill>
              </a:rPr>
              <a:t> HEK 293 </a:t>
            </a:r>
            <a:r>
              <a:rPr lang="he-IL" sz="2600" dirty="0">
                <a:solidFill>
                  <a:schemeClr val="tx1"/>
                </a:solidFill>
              </a:rPr>
              <a:t>גודלו בצלחות תרבית במדיום</a:t>
            </a:r>
            <a:r>
              <a:rPr lang="en-US" sz="2600" dirty="0">
                <a:solidFill>
                  <a:schemeClr val="tx1"/>
                </a:solidFill>
              </a:rPr>
              <a:t>DMEM </a:t>
            </a:r>
            <a:r>
              <a:rPr lang="he-IL" sz="2600" dirty="0">
                <a:solidFill>
                  <a:schemeClr val="tx1"/>
                </a:solidFill>
              </a:rPr>
              <a:t> ופוצלו מידי 2-3 ימים.</a:t>
            </a:r>
          </a:p>
          <a:p>
            <a:pPr marL="0" indent="0">
              <a:buNone/>
            </a:pPr>
            <a:r>
              <a:rPr lang="he-IL" sz="2600" dirty="0">
                <a:solidFill>
                  <a:schemeClr val="tx1"/>
                </a:solidFill>
              </a:rPr>
              <a:t>בסיום התהליך התאים הוקפאו ב </a:t>
            </a:r>
            <a:r>
              <a:rPr lang="en-US" sz="2600" dirty="0">
                <a:solidFill>
                  <a:schemeClr val="tx1"/>
                </a:solidFill>
              </a:rPr>
              <a:t>c</a:t>
            </a:r>
            <a:r>
              <a:rPr lang="he-IL" sz="2600" dirty="0">
                <a:solidFill>
                  <a:schemeClr val="tx1"/>
                </a:solidFill>
              </a:rPr>
              <a:t>°</a:t>
            </a:r>
            <a:r>
              <a:rPr lang="en-US" sz="2600" dirty="0">
                <a:solidFill>
                  <a:schemeClr val="tx1"/>
                </a:solidFill>
              </a:rPr>
              <a:t>80</a:t>
            </a:r>
            <a:r>
              <a:rPr lang="he-IL" sz="2600" dirty="0">
                <a:solidFill>
                  <a:schemeClr val="tx1"/>
                </a:solidFill>
              </a:rPr>
              <a:t>- במדיום הקפאה.</a:t>
            </a:r>
          </a:p>
        </p:txBody>
      </p:sp>
    </p:spTree>
    <p:extLst>
      <p:ext uri="{BB962C8B-B14F-4D97-AF65-F5344CB8AC3E}">
        <p14:creationId xmlns:p14="http://schemas.microsoft.com/office/powerpoint/2010/main" val="106806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303EA4-A560-4370-9753-489FC15F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1" y="11728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tx1"/>
                </a:solidFill>
                <a:cs typeface="+mn-cs"/>
              </a:rPr>
              <a:t>שיטות מחקר - אנליזת  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Western blot</a:t>
            </a:r>
            <a:endParaRPr lang="he-IL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DB611A-146C-4F64-9AFA-B2EB776E6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759" y="2209905"/>
            <a:ext cx="10515600" cy="19166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e-IL" sz="2600" dirty="0" err="1">
                <a:solidFill>
                  <a:schemeClr val="tx1"/>
                </a:solidFill>
              </a:rPr>
              <a:t>ליזיס</a:t>
            </a:r>
            <a:r>
              <a:rPr lang="he-IL" sz="2600" dirty="0">
                <a:solidFill>
                  <a:schemeClr val="tx1"/>
                </a:solidFill>
              </a:rPr>
              <a:t> של תאים: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</a:rPr>
              <a:t>התאים נשטפו פעמיים ב </a:t>
            </a:r>
            <a:r>
              <a:rPr lang="en-US" sz="2600" dirty="0">
                <a:solidFill>
                  <a:schemeClr val="tx1"/>
                </a:solidFill>
              </a:rPr>
              <a:t>PBS</a:t>
            </a:r>
            <a:r>
              <a:rPr lang="he-IL" sz="2600" dirty="0">
                <a:solidFill>
                  <a:schemeClr val="tx1"/>
                </a:solidFill>
              </a:rPr>
              <a:t>, גורדו מן הצלחת </a:t>
            </a:r>
            <a:r>
              <a:rPr lang="he-IL" sz="2600" dirty="0" err="1">
                <a:solidFill>
                  <a:schemeClr val="tx1"/>
                </a:solidFill>
              </a:rPr>
              <a:t>וסורכזו</a:t>
            </a:r>
            <a:r>
              <a:rPr lang="he-IL" sz="2600" dirty="0">
                <a:solidFill>
                  <a:schemeClr val="tx1"/>
                </a:solidFill>
              </a:rPr>
              <a:t>. המשקע </a:t>
            </a:r>
            <a:r>
              <a:rPr lang="he-IL" sz="2600" dirty="0" err="1">
                <a:solidFill>
                  <a:schemeClr val="tx1"/>
                </a:solidFill>
              </a:rPr>
              <a:t>הורחף</a:t>
            </a:r>
            <a:r>
              <a:rPr lang="he-IL" sz="2600" dirty="0">
                <a:solidFill>
                  <a:schemeClr val="tx1"/>
                </a:solidFill>
              </a:rPr>
              <a:t> </a:t>
            </a:r>
            <a:r>
              <a:rPr lang="he-IL" sz="2600" dirty="0" err="1">
                <a:solidFill>
                  <a:schemeClr val="tx1"/>
                </a:solidFill>
              </a:rPr>
              <a:t>והודגר</a:t>
            </a:r>
            <a:r>
              <a:rPr lang="he-IL" sz="2600" dirty="0">
                <a:solidFill>
                  <a:schemeClr val="tx1"/>
                </a:solidFill>
              </a:rPr>
              <a:t> עם </a:t>
            </a:r>
            <a:r>
              <a:rPr lang="en-US" sz="2600" dirty="0">
                <a:solidFill>
                  <a:schemeClr val="tx1"/>
                </a:solidFill>
              </a:rPr>
              <a:t>TNH buffer</a:t>
            </a:r>
            <a:r>
              <a:rPr lang="he-IL" sz="2600" dirty="0">
                <a:solidFill>
                  <a:schemeClr val="tx1"/>
                </a:solidFill>
              </a:rPr>
              <a:t> למשך 10 דקות, הנוזל העליון שהכיל את חלבוני התא הופרד </a:t>
            </a:r>
            <a:r>
              <a:rPr lang="he-IL" sz="2600" dirty="0" err="1">
                <a:solidFill>
                  <a:schemeClr val="tx1"/>
                </a:solidFill>
              </a:rPr>
              <a:t>בסירכוז</a:t>
            </a:r>
            <a:r>
              <a:rPr lang="he-IL" sz="2600" dirty="0">
                <a:solidFill>
                  <a:schemeClr val="tx1"/>
                </a:solidFill>
              </a:rPr>
              <a:t> מהמשקע.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897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84D678-574A-461D-BFD4-719FCF96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190409"/>
            <a:ext cx="10896600" cy="1325563"/>
          </a:xfrm>
        </p:spPr>
        <p:txBody>
          <a:bodyPr>
            <a:normAutofit/>
          </a:bodyPr>
          <a:lstStyle/>
          <a:p>
            <a:pPr algn="ctr"/>
            <a:r>
              <a:rPr lang="he-IL" sz="4200" b="1" dirty="0">
                <a:cs typeface="+mn-cs"/>
              </a:rPr>
              <a:t>שיטות מחקר - הפרדת פרקציות ע"פ </a:t>
            </a:r>
            <a:r>
              <a:rPr lang="he-IL" sz="4200" b="1" dirty="0" err="1">
                <a:cs typeface="+mn-cs"/>
              </a:rPr>
              <a:t>גרדיאנט</a:t>
            </a:r>
            <a:r>
              <a:rPr lang="he-IL" sz="4200" b="1" dirty="0">
                <a:cs typeface="+mn-cs"/>
              </a:rPr>
              <a:t> ריכוז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3CFC3C9-E05E-46B1-9CAD-759873E4B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 err="1">
                <a:solidFill>
                  <a:schemeClr val="tx1"/>
                </a:solidFill>
              </a:rPr>
              <a:t>הליזט</a:t>
            </a:r>
            <a:r>
              <a:rPr lang="he-IL" sz="2600" dirty="0">
                <a:solidFill>
                  <a:schemeClr val="tx1"/>
                </a:solidFill>
              </a:rPr>
              <a:t> הועבר </a:t>
            </a:r>
            <a:r>
              <a:rPr lang="he-IL" sz="2600" dirty="0" err="1">
                <a:solidFill>
                  <a:schemeClr val="tx1"/>
                </a:solidFill>
              </a:rPr>
              <a:t>לגרדיאנט</a:t>
            </a:r>
            <a:r>
              <a:rPr lang="he-IL" sz="2600" dirty="0">
                <a:solidFill>
                  <a:schemeClr val="tx1"/>
                </a:solidFill>
              </a:rPr>
              <a:t> גליצרול 40%-10% והוכנס לאולטרה צנטריפוגה </a:t>
            </a:r>
            <a:r>
              <a:rPr lang="he-IL" sz="2600" dirty="0" err="1">
                <a:solidFill>
                  <a:schemeClr val="tx1"/>
                </a:solidFill>
              </a:rPr>
              <a:t>רוטור</a:t>
            </a:r>
            <a:r>
              <a:rPr lang="en-US" sz="2600" dirty="0">
                <a:solidFill>
                  <a:schemeClr val="tx1"/>
                </a:solidFill>
              </a:rPr>
              <a:t>SW40 </a:t>
            </a:r>
            <a:r>
              <a:rPr lang="he-IL" sz="2600" dirty="0">
                <a:solidFill>
                  <a:schemeClr val="tx1"/>
                </a:solidFill>
              </a:rPr>
              <a:t> למשך 14.5 שעות.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600" dirty="0">
                <a:solidFill>
                  <a:schemeClr val="tx1"/>
                </a:solidFill>
              </a:rPr>
              <a:t>התקבלו 14 פרקציות בריכוזי גליצרול עולים.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9DD9754-B294-45F1-91C3-17F7DC52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96" y="3429000"/>
            <a:ext cx="1905000" cy="22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9EEE5210-0D60-4B2E-A676-68DFD2FA6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0"/>
          <a:stretch/>
        </p:blipFill>
        <p:spPr>
          <a:xfrm>
            <a:off x="197709" y="3036928"/>
            <a:ext cx="2064034" cy="299162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F60DE52-FB14-4E05-9AEF-1B6B79EF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867" y="0"/>
            <a:ext cx="12191999" cy="1325563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>
                <a:cs typeface="+mn-cs"/>
              </a:rPr>
              <a:t>שיטות מחקר - הפרדת החלבונים ע"ג ג'ל </a:t>
            </a:r>
            <a:r>
              <a:rPr lang="en-US" sz="4400" b="1" dirty="0">
                <a:latin typeface="+mn-lt"/>
                <a:cs typeface="+mn-cs"/>
              </a:rPr>
              <a:t>SDS-PAGE</a:t>
            </a:r>
            <a:r>
              <a:rPr lang="he-IL" sz="4400" b="1" dirty="0">
                <a:cs typeface="+mn-cs"/>
              </a:rPr>
              <a:t>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6274A2-FCA7-417D-8D7B-4CEFECAF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03" y="1641261"/>
            <a:ext cx="10515600" cy="57829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600" dirty="0">
                <a:solidFill>
                  <a:schemeClr val="tx1"/>
                </a:solidFill>
              </a:rPr>
              <a:t>עקרון השיטה - חלבונים </a:t>
            </a:r>
            <a:r>
              <a:rPr lang="he-IL" sz="2600" dirty="0" err="1">
                <a:solidFill>
                  <a:schemeClr val="tx1"/>
                </a:solidFill>
              </a:rPr>
              <a:t>דנטורטיבים</a:t>
            </a:r>
            <a:r>
              <a:rPr lang="he-IL" sz="2600" dirty="0">
                <a:solidFill>
                  <a:schemeClr val="tx1"/>
                </a:solidFill>
              </a:rPr>
              <a:t> המצופים ב </a:t>
            </a:r>
            <a:r>
              <a:rPr lang="en-US" sz="2600" dirty="0">
                <a:solidFill>
                  <a:schemeClr val="tx1"/>
                </a:solidFill>
              </a:rPr>
              <a:t>SDS</a:t>
            </a:r>
            <a:r>
              <a:rPr lang="he-IL" sz="2600" dirty="0">
                <a:solidFill>
                  <a:schemeClr val="tx1"/>
                </a:solidFill>
              </a:rPr>
              <a:t> טעון נעים בשדה חשמלי בהתאם למסה המולקולרית שלהם.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600" dirty="0">
                <a:solidFill>
                  <a:schemeClr val="tx1"/>
                </a:solidFill>
              </a:rPr>
              <a:t>לחלבונים הוסף </a:t>
            </a:r>
            <a:r>
              <a:rPr lang="en-US" sz="2600" dirty="0">
                <a:solidFill>
                  <a:schemeClr val="tx1"/>
                </a:solidFill>
              </a:rPr>
              <a:t> Sample Buffer  + DTT </a:t>
            </a:r>
            <a:r>
              <a:rPr lang="he-IL" sz="2600" dirty="0">
                <a:solidFill>
                  <a:schemeClr val="tx1"/>
                </a:solidFill>
              </a:rPr>
              <a:t>והם הורתחו בטמפרטורה של 95°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he-IL" sz="2600" dirty="0" err="1">
                <a:solidFill>
                  <a:schemeClr val="tx1"/>
                </a:solidFill>
              </a:rPr>
              <a:t>ללדנטורציה</a:t>
            </a:r>
            <a:r>
              <a:rPr lang="he-IL" sz="2600" dirty="0">
                <a:solidFill>
                  <a:schemeClr val="tx1"/>
                </a:solidFill>
              </a:rPr>
              <a:t> מלאה של החלבונים.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600" dirty="0">
                <a:solidFill>
                  <a:schemeClr val="tx1"/>
                </a:solidFill>
              </a:rPr>
              <a:t>הדגימות הוטענו ע"ג ג'ל </a:t>
            </a:r>
            <a:r>
              <a:rPr lang="he-IL" sz="2600" dirty="0" err="1">
                <a:solidFill>
                  <a:schemeClr val="tx1"/>
                </a:solidFill>
              </a:rPr>
              <a:t>פוליאקרילאמיד</a:t>
            </a:r>
            <a:r>
              <a:rPr lang="he-IL" sz="2600" dirty="0">
                <a:solidFill>
                  <a:schemeClr val="tx1"/>
                </a:solidFill>
              </a:rPr>
              <a:t> והורצו ב </a:t>
            </a:r>
            <a:r>
              <a:rPr lang="en-US" sz="2600" dirty="0">
                <a:solidFill>
                  <a:schemeClr val="tx1"/>
                </a:solidFill>
              </a:rPr>
              <a:t>running buffer </a:t>
            </a:r>
            <a:r>
              <a:rPr lang="he-IL" sz="26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600" dirty="0">
                <a:solidFill>
                  <a:schemeClr val="tx1"/>
                </a:solidFill>
              </a:rPr>
              <a:t>לצד סמן מולקולרי.</a:t>
            </a:r>
          </a:p>
        </p:txBody>
      </p:sp>
    </p:spTree>
    <p:extLst>
      <p:ext uri="{BB962C8B-B14F-4D97-AF65-F5344CB8AC3E}">
        <p14:creationId xmlns:p14="http://schemas.microsoft.com/office/powerpoint/2010/main" val="333321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F812DC-668E-447B-A635-EC11A255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cs typeface="+mn-cs"/>
              </a:rPr>
              <a:t>שיטות מחקר - </a:t>
            </a:r>
            <a:r>
              <a:rPr lang="en-US" b="1">
                <a:latin typeface="+mn-lt"/>
                <a:cs typeface="+mn-cs"/>
              </a:rPr>
              <a:t>SDS-PAGE</a:t>
            </a:r>
            <a:r>
              <a:rPr lang="he-IL" b="1">
                <a:cs typeface="+mn-cs"/>
              </a:rPr>
              <a:t> - המשך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95C356A-C49D-4E7B-AF6F-93AB37C19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</a:rPr>
              <a:t>בסיום ההרצה הועברו החלבונים לממברנת </a:t>
            </a:r>
            <a:r>
              <a:rPr lang="he-IL" sz="2600" dirty="0" err="1">
                <a:solidFill>
                  <a:schemeClr val="tx1"/>
                </a:solidFill>
              </a:rPr>
              <a:t>ניטרוצלולוז</a:t>
            </a:r>
            <a:r>
              <a:rPr lang="he-IL" sz="2600" dirty="0">
                <a:solidFill>
                  <a:schemeClr val="tx1"/>
                </a:solidFill>
              </a:rPr>
              <a:t> ב </a:t>
            </a:r>
            <a:r>
              <a:rPr lang="en-US" sz="2600" dirty="0">
                <a:solidFill>
                  <a:schemeClr val="tx1"/>
                </a:solidFill>
              </a:rPr>
              <a:t>transfer buffer </a:t>
            </a:r>
            <a:r>
              <a:rPr lang="he-IL" sz="2600" dirty="0">
                <a:solidFill>
                  <a:schemeClr val="tx1"/>
                </a:solidFill>
              </a:rPr>
              <a:t>הממברנה נחשפה לסובסטרט </a:t>
            </a:r>
            <a:r>
              <a:rPr lang="en-US" sz="2600" dirty="0">
                <a:solidFill>
                  <a:schemeClr val="tx1"/>
                </a:solidFill>
              </a:rPr>
              <a:t> ECL </a:t>
            </a:r>
            <a:r>
              <a:rPr lang="he-IL" sz="2600" dirty="0">
                <a:solidFill>
                  <a:schemeClr val="tx1"/>
                </a:solidFill>
              </a:rPr>
              <a:t>והאור הנפלט נקלט 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</a:rPr>
              <a:t>במצלמת </a:t>
            </a:r>
            <a:r>
              <a:rPr lang="en-US" sz="2600" dirty="0">
                <a:solidFill>
                  <a:schemeClr val="tx1"/>
                </a:solidFill>
              </a:rPr>
              <a:t> CCD </a:t>
            </a:r>
            <a:r>
              <a:rPr lang="he-IL" sz="2600" dirty="0">
                <a:solidFill>
                  <a:schemeClr val="tx1"/>
                </a:solidFill>
              </a:rPr>
              <a:t>כומת בעזרת תוכנת </a:t>
            </a:r>
            <a:r>
              <a:rPr lang="en-US" sz="2600" dirty="0">
                <a:solidFill>
                  <a:schemeClr val="tx1"/>
                </a:solidFill>
              </a:rPr>
              <a:t>Image Lab</a:t>
            </a:r>
            <a:r>
              <a:rPr lang="he-IL" sz="2600" dirty="0"/>
              <a:t>.</a:t>
            </a:r>
            <a:endParaRPr lang="en-US" sz="2600" dirty="0"/>
          </a:p>
          <a:p>
            <a:endParaRPr lang="he-IL" dirty="0"/>
          </a:p>
        </p:txBody>
      </p:sp>
      <p:pic>
        <p:nvPicPr>
          <p:cNvPr id="5" name="תמונה 4" descr="תמונה שמכילה שולחן, ישיבה, מחשב, חזית&#10;&#10;התיאור נוצר באופן אוטומטי">
            <a:extLst>
              <a:ext uri="{FF2B5EF4-FFF2-40B4-BE49-F238E27FC236}">
                <a16:creationId xmlns:a16="http://schemas.microsoft.com/office/drawing/2014/main" id="{C94B967C-21D7-4090-AE68-9C23E46BB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6" y="2788189"/>
            <a:ext cx="2872800" cy="33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C45FF6-C9F1-467C-851A-58F97BC2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91"/>
            <a:ext cx="10515600" cy="1450757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tx1"/>
                </a:solidFill>
                <a:cs typeface="+mn-cs"/>
              </a:rPr>
              <a:t>שיטות מחקר - </a:t>
            </a:r>
            <a:r>
              <a:rPr lang="he-IL" b="1" dirty="0" err="1">
                <a:solidFill>
                  <a:schemeClr val="tx1"/>
                </a:solidFill>
                <a:cs typeface="+mn-cs"/>
              </a:rPr>
              <a:t>כרומטוגרפיית</a:t>
            </a:r>
            <a:r>
              <a:rPr lang="he-IL" b="1" dirty="0">
                <a:solidFill>
                  <a:schemeClr val="tx1"/>
                </a:solidFill>
                <a:cs typeface="+mn-cs"/>
              </a:rPr>
              <a:t> זיקה: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AF61635-75B3-44FA-B17E-DE3E8DA6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26" y="2175716"/>
            <a:ext cx="11341947" cy="35646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e-IL" sz="3400" dirty="0">
                <a:solidFill>
                  <a:schemeClr val="tx1"/>
                </a:solidFill>
              </a:rPr>
              <a:t>תמיסת החלבונים </a:t>
            </a:r>
            <a:r>
              <a:rPr lang="he-IL" sz="3400" dirty="0" err="1">
                <a:solidFill>
                  <a:schemeClr val="tx1"/>
                </a:solidFill>
              </a:rPr>
              <a:t>מהליזט</a:t>
            </a:r>
            <a:r>
              <a:rPr lang="he-IL" sz="3400" dirty="0">
                <a:solidFill>
                  <a:schemeClr val="tx1"/>
                </a:solidFill>
              </a:rPr>
              <a:t> </a:t>
            </a:r>
            <a:r>
              <a:rPr lang="he-IL" sz="3400" dirty="0" err="1">
                <a:solidFill>
                  <a:schemeClr val="tx1"/>
                </a:solidFill>
              </a:rPr>
              <a:t>הודגרה</a:t>
            </a:r>
            <a:r>
              <a:rPr lang="he-IL" sz="3400" dirty="0">
                <a:solidFill>
                  <a:schemeClr val="tx1"/>
                </a:solidFill>
              </a:rPr>
              <a:t> עם </a:t>
            </a:r>
            <a:r>
              <a:rPr lang="en-US" sz="3400" dirty="0">
                <a:solidFill>
                  <a:schemeClr val="tx1"/>
                </a:solidFill>
              </a:rPr>
              <a:t>Glutathione Sepharose High Performance Beads </a:t>
            </a:r>
            <a:r>
              <a:rPr lang="he-IL" sz="3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3400" dirty="0">
                <a:solidFill>
                  <a:schemeClr val="tx1"/>
                </a:solidFill>
              </a:rPr>
              <a:t>לאחר ההדגרה </a:t>
            </a:r>
            <a:r>
              <a:rPr lang="he-IL" sz="3400" dirty="0" err="1">
                <a:solidFill>
                  <a:schemeClr val="tx1"/>
                </a:solidFill>
              </a:rPr>
              <a:t>הבידים</a:t>
            </a:r>
            <a:r>
              <a:rPr lang="he-IL" sz="3400" dirty="0">
                <a:solidFill>
                  <a:schemeClr val="tx1"/>
                </a:solidFill>
              </a:rPr>
              <a:t> נשטפו </a:t>
            </a:r>
            <a:r>
              <a:rPr lang="he-IL" sz="3400" dirty="0" err="1">
                <a:solidFill>
                  <a:schemeClr val="tx1"/>
                </a:solidFill>
              </a:rPr>
              <a:t>והורחפו</a:t>
            </a:r>
            <a:r>
              <a:rPr lang="he-IL" sz="3400" dirty="0">
                <a:solidFill>
                  <a:schemeClr val="tx1"/>
                </a:solidFill>
              </a:rPr>
              <a:t> ב</a:t>
            </a:r>
            <a:r>
              <a:rPr lang="en-US" sz="3400" dirty="0">
                <a:solidFill>
                  <a:schemeClr val="tx1"/>
                </a:solidFill>
              </a:rPr>
              <a:t>Cleavage Buffer </a:t>
            </a:r>
            <a:r>
              <a:rPr lang="he-IL" sz="3400" dirty="0">
                <a:solidFill>
                  <a:schemeClr val="tx1"/>
                </a:solidFill>
              </a:rPr>
              <a:t> </a:t>
            </a:r>
            <a:r>
              <a:rPr lang="he-IL" sz="3400" dirty="0" err="1">
                <a:solidFill>
                  <a:schemeClr val="tx1"/>
                </a:solidFill>
              </a:rPr>
              <a:t>ובפרוטאז</a:t>
            </a:r>
            <a:r>
              <a:rPr lang="he-IL" sz="3400" dirty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C3 His-</a:t>
            </a:r>
            <a:r>
              <a:rPr lang="en-US" sz="3400" dirty="0" err="1">
                <a:solidFill>
                  <a:schemeClr val="tx1"/>
                </a:solidFill>
              </a:rPr>
              <a:t>PreScission</a:t>
            </a:r>
            <a:r>
              <a:rPr lang="he-IL" sz="34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3400" dirty="0">
                <a:solidFill>
                  <a:schemeClr val="tx1"/>
                </a:solidFill>
              </a:rPr>
              <a:t>באחד הניסויים תמיסת החלבונים </a:t>
            </a:r>
            <a:r>
              <a:rPr lang="he-IL" sz="3400" dirty="0" err="1">
                <a:solidFill>
                  <a:schemeClr val="tx1"/>
                </a:solidFill>
              </a:rPr>
              <a:t>הורחפה</a:t>
            </a:r>
            <a:r>
              <a:rPr lang="he-IL" sz="3400" dirty="0">
                <a:solidFill>
                  <a:schemeClr val="tx1"/>
                </a:solidFill>
              </a:rPr>
              <a:t> </a:t>
            </a:r>
            <a:r>
              <a:rPr lang="he-IL" sz="3400" dirty="0" err="1">
                <a:solidFill>
                  <a:schemeClr val="tx1"/>
                </a:solidFill>
              </a:rPr>
              <a:t>והודגרה</a:t>
            </a:r>
            <a:r>
              <a:rPr lang="he-IL" sz="3400" dirty="0">
                <a:solidFill>
                  <a:schemeClr val="tx1"/>
                </a:solidFill>
              </a:rPr>
              <a:t> עם </a:t>
            </a:r>
            <a:r>
              <a:rPr lang="en-US" sz="3400" dirty="0" err="1">
                <a:solidFill>
                  <a:schemeClr val="tx1"/>
                </a:solidFill>
              </a:rPr>
              <a:t>HisPur</a:t>
            </a:r>
            <a:r>
              <a:rPr lang="en-US" sz="3400" dirty="0">
                <a:solidFill>
                  <a:schemeClr val="tx1"/>
                </a:solidFill>
              </a:rPr>
              <a:t> Ni-NTA Resin </a:t>
            </a:r>
            <a:r>
              <a:rPr lang="he-IL" sz="3400" dirty="0">
                <a:solidFill>
                  <a:schemeClr val="tx1"/>
                </a:solidFill>
              </a:rPr>
              <a:t> לאחר ההדגרה עם </a:t>
            </a:r>
            <a:r>
              <a:rPr lang="he-IL" sz="3400" dirty="0" err="1">
                <a:solidFill>
                  <a:schemeClr val="tx1"/>
                </a:solidFill>
              </a:rPr>
              <a:t>הפרוטאז</a:t>
            </a:r>
            <a:r>
              <a:rPr lang="he-IL" sz="3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3400" dirty="0">
                <a:solidFill>
                  <a:schemeClr val="tx1"/>
                </a:solidFill>
              </a:rPr>
              <a:t>נלקחו דגימות מהשלבים השונים של התהליך ונבדקה נוכחות של </a:t>
            </a:r>
            <a:r>
              <a:rPr lang="en-US" sz="3400" dirty="0">
                <a:solidFill>
                  <a:schemeClr val="tx1"/>
                </a:solidFill>
              </a:rPr>
              <a:t>AIRAP</a:t>
            </a:r>
            <a:r>
              <a:rPr lang="he-IL" sz="3400" dirty="0">
                <a:solidFill>
                  <a:schemeClr val="tx1"/>
                </a:solidFill>
              </a:rPr>
              <a:t> ו </a:t>
            </a:r>
            <a:r>
              <a:rPr lang="en-US" sz="3400" dirty="0">
                <a:solidFill>
                  <a:schemeClr val="tx1"/>
                </a:solidFill>
              </a:rPr>
              <a:t>PSMA1</a:t>
            </a:r>
            <a:r>
              <a:rPr lang="he-IL" sz="3400" dirty="0">
                <a:solidFill>
                  <a:schemeClr val="tx1"/>
                </a:solidFill>
              </a:rPr>
              <a:t> באמצעות נוגדנים ספציפיים.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626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E8846B-5C83-4E3A-837C-B1EF79C5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457201"/>
            <a:ext cx="10816045" cy="1059908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solidFill>
                  <a:schemeClr val="tx1"/>
                </a:solidFill>
                <a:cs typeface="+mn-cs"/>
              </a:rPr>
              <a:t>תוצאות – אנליזה להמצאות </a:t>
            </a:r>
            <a:r>
              <a:rPr lang="en-US" sz="4400" b="1" dirty="0">
                <a:solidFill>
                  <a:schemeClr val="tx1"/>
                </a:solidFill>
                <a:latin typeface="+mn-lt"/>
                <a:cs typeface="+mn-cs"/>
              </a:rPr>
              <a:t>AIRAP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he-IL" sz="4400" b="1" dirty="0" err="1">
                <a:solidFill>
                  <a:schemeClr val="tx1"/>
                </a:solidFill>
                <a:cs typeface="+mn-cs"/>
              </a:rPr>
              <a:t>פרוטאוזומלי</a:t>
            </a:r>
            <a:endParaRPr lang="he-IL" sz="44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6D2DDC-8349-445D-B94A-4B054931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2359380"/>
            <a:ext cx="4386942" cy="3132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600" dirty="0">
                <a:solidFill>
                  <a:schemeClr val="tx1"/>
                </a:solidFill>
              </a:rPr>
              <a:t>נעשתה אנליזה ל9 קלונים של תאי </a:t>
            </a:r>
            <a:r>
              <a:rPr lang="en-US" sz="2600" dirty="0" err="1">
                <a:solidFill>
                  <a:schemeClr val="tx1"/>
                </a:solidFill>
              </a:rPr>
              <a:t>Hek</a:t>
            </a:r>
            <a:r>
              <a:rPr lang="en-US" sz="2600" dirty="0">
                <a:solidFill>
                  <a:schemeClr val="tx1"/>
                </a:solidFill>
              </a:rPr>
              <a:t> 293</a:t>
            </a:r>
            <a:r>
              <a:rPr lang="he-IL" sz="2600" dirty="0">
                <a:solidFill>
                  <a:schemeClr val="tx1"/>
                </a:solidFill>
              </a:rPr>
              <a:t> להם נעשו </a:t>
            </a:r>
            <a:r>
              <a:rPr lang="he-IL" sz="2600" dirty="0" err="1">
                <a:solidFill>
                  <a:schemeClr val="tx1"/>
                </a:solidFill>
              </a:rPr>
              <a:t>טרנספקציות</a:t>
            </a:r>
            <a:r>
              <a:rPr lang="he-IL" sz="2600" dirty="0">
                <a:solidFill>
                  <a:schemeClr val="tx1"/>
                </a:solidFill>
              </a:rPr>
              <a:t> של </a:t>
            </a:r>
            <a:r>
              <a:rPr lang="en-US" sz="2600" dirty="0">
                <a:solidFill>
                  <a:schemeClr val="tx1"/>
                </a:solidFill>
              </a:rPr>
              <a:t>AIRAP-P-GST</a:t>
            </a:r>
            <a:r>
              <a:rPr lang="he-IL" sz="2600" dirty="0">
                <a:solidFill>
                  <a:schemeClr val="tx1"/>
                </a:solidFill>
              </a:rPr>
              <a:t>. נבדק ריכוז </a:t>
            </a:r>
            <a:r>
              <a:rPr lang="en-US" sz="2600" dirty="0">
                <a:solidFill>
                  <a:schemeClr val="tx1"/>
                </a:solidFill>
              </a:rPr>
              <a:t>AIRAP</a:t>
            </a:r>
            <a:r>
              <a:rPr lang="he-IL" sz="2600" dirty="0">
                <a:solidFill>
                  <a:schemeClr val="tx1"/>
                </a:solidFill>
              </a:rPr>
              <a:t> ופעילות </a:t>
            </a:r>
            <a:r>
              <a:rPr lang="he-IL" sz="2600" dirty="0" err="1">
                <a:solidFill>
                  <a:schemeClr val="tx1"/>
                </a:solidFill>
              </a:rPr>
              <a:t>פרוטאוזומלית</a:t>
            </a:r>
            <a:r>
              <a:rPr lang="he-IL" sz="2600" dirty="0">
                <a:solidFill>
                  <a:schemeClr val="tx1"/>
                </a:solidFill>
              </a:rPr>
              <a:t>.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1CE00C1-A90A-45CA-A03A-2D424BC03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2130250"/>
            <a:ext cx="6383867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6E5EC4-ED9C-40F7-959C-01203712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59" y="365125"/>
            <a:ext cx="106583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chemeClr val="tx1"/>
                </a:solidFill>
                <a:cs typeface="+mn-cs"/>
              </a:rPr>
              <a:t>תוצאות - בדיקת נוכחות</a:t>
            </a:r>
            <a:r>
              <a:rPr lang="en-US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AIRAP</a:t>
            </a:r>
            <a:r>
              <a:rPr lang="en-US" b="1" dirty="0">
                <a:solidFill>
                  <a:schemeClr val="tx1"/>
                </a:solidFill>
                <a:cs typeface="+mn-cs"/>
              </a:rPr>
              <a:t> </a:t>
            </a:r>
            <a:r>
              <a:rPr lang="he-IL" b="1" dirty="0">
                <a:solidFill>
                  <a:schemeClr val="tx1"/>
                </a:solidFill>
                <a:cs typeface="+mn-cs"/>
              </a:rPr>
              <a:t>לאחר הפרדה </a:t>
            </a:r>
            <a:r>
              <a:rPr lang="he-IL" b="1" dirty="0" err="1">
                <a:solidFill>
                  <a:schemeClr val="tx1"/>
                </a:solidFill>
                <a:cs typeface="+mn-cs"/>
              </a:rPr>
              <a:t>בגרדיאנט</a:t>
            </a:r>
            <a:r>
              <a:rPr lang="he-IL" b="1" dirty="0">
                <a:solidFill>
                  <a:schemeClr val="tx1"/>
                </a:solidFill>
                <a:cs typeface="+mn-cs"/>
              </a:rPr>
              <a:t> גליצרול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68F1F864-B298-48DE-A37A-48DBB53BE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505" y="2235949"/>
            <a:ext cx="5767316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3D8891-049F-46FC-A2B6-1E9B56A4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365125"/>
            <a:ext cx="11040533" cy="1325563"/>
          </a:xfrm>
        </p:spPr>
        <p:txBody>
          <a:bodyPr>
            <a:normAutofit/>
          </a:bodyPr>
          <a:lstStyle/>
          <a:p>
            <a:r>
              <a:rPr lang="he-IL" sz="4200" b="1" dirty="0">
                <a:solidFill>
                  <a:schemeClr val="tx1"/>
                </a:solidFill>
                <a:cs typeface="+mn-cs"/>
              </a:rPr>
              <a:t>תוצאות - ניקוי</a:t>
            </a:r>
            <a:r>
              <a:rPr lang="en-US" sz="42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4200" b="1" dirty="0">
                <a:solidFill>
                  <a:schemeClr val="tx1"/>
                </a:solidFill>
                <a:latin typeface="+mn-lt"/>
                <a:cs typeface="+mn-cs"/>
              </a:rPr>
              <a:t>AIRAP</a:t>
            </a:r>
            <a:r>
              <a:rPr lang="en-US" sz="42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he-IL" sz="4200" b="1" dirty="0">
                <a:solidFill>
                  <a:schemeClr val="tx1"/>
                </a:solidFill>
                <a:cs typeface="+mn-cs"/>
              </a:rPr>
              <a:t>באמצעות </a:t>
            </a:r>
            <a:r>
              <a:rPr lang="he-IL" sz="4200" b="1" dirty="0" err="1">
                <a:solidFill>
                  <a:schemeClr val="tx1"/>
                </a:solidFill>
                <a:cs typeface="+mn-cs"/>
              </a:rPr>
              <a:t>כרומטוגרפיית</a:t>
            </a:r>
            <a:r>
              <a:rPr lang="he-IL" sz="4200" b="1" dirty="0">
                <a:solidFill>
                  <a:schemeClr val="tx1"/>
                </a:solidFill>
                <a:cs typeface="+mn-cs"/>
              </a:rPr>
              <a:t> זיקה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20A1627-A042-4D90-8DAB-CF3FDE0CB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72702" y="1947334"/>
            <a:ext cx="7790498" cy="4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1CFDFE-84BA-4463-A5C6-5B09FEEF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286603"/>
            <a:ext cx="10617199" cy="1450757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solidFill>
                  <a:schemeClr val="tx1"/>
                </a:solidFill>
                <a:cs typeface="+mn-cs"/>
              </a:rPr>
              <a:t>תוצאות - ניקוי </a:t>
            </a:r>
            <a:r>
              <a:rPr lang="en-US" sz="4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+mn-lt"/>
                <a:cs typeface="+mn-cs"/>
              </a:rPr>
              <a:t>AIRAP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באמצעות </a:t>
            </a:r>
            <a:r>
              <a:rPr lang="he-IL" sz="4400" b="1" dirty="0" err="1">
                <a:solidFill>
                  <a:schemeClr val="tx1"/>
                </a:solidFill>
                <a:cs typeface="+mn-cs"/>
              </a:rPr>
              <a:t>כרומטוגרפיית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 זיקה ל </a:t>
            </a:r>
            <a:r>
              <a:rPr lang="en-US" sz="4400" b="1" dirty="0">
                <a:solidFill>
                  <a:schemeClr val="tx1"/>
                </a:solidFill>
                <a:latin typeface="+mn-lt"/>
                <a:cs typeface="+mn-cs"/>
              </a:rPr>
              <a:t>GSH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4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he-IL" sz="4400" b="1" dirty="0" err="1">
                <a:solidFill>
                  <a:schemeClr val="tx1"/>
                </a:solidFill>
                <a:cs typeface="+mn-cs"/>
              </a:rPr>
              <a:t>ול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+mn-lt"/>
                <a:cs typeface="+mn-cs"/>
              </a:rPr>
              <a:t>Ni-NTA</a:t>
            </a:r>
            <a:endParaRPr lang="he-IL" sz="44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7194FF1-7E2D-400E-B568-E22DA145F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564" y="1907458"/>
            <a:ext cx="6900335" cy="46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D206A8-E063-4A24-AD4A-AA3C291C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err="1">
                <a:cs typeface="+mn-cs"/>
              </a:rPr>
              <a:t>הפרוטאוזום</a:t>
            </a:r>
            <a:r>
              <a:rPr lang="he-IL" b="1" dirty="0">
                <a:cs typeface="+mn-cs"/>
              </a:rPr>
              <a:t> – תפקידים:</a:t>
            </a:r>
          </a:p>
        </p:txBody>
      </p:sp>
      <p:graphicFrame>
        <p:nvGraphicFramePr>
          <p:cNvPr id="7" name="מציין מיקום תוכן 2">
            <a:extLst>
              <a:ext uri="{FF2B5EF4-FFF2-40B4-BE49-F238E27FC236}">
                <a16:creationId xmlns:a16="http://schemas.microsoft.com/office/drawing/2014/main" id="{C81AC4D1-6EB9-4798-B034-08950F519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093070"/>
              </p:ext>
            </p:extLst>
          </p:nvPr>
        </p:nvGraphicFramePr>
        <p:xfrm>
          <a:off x="888642" y="1737360"/>
          <a:ext cx="10921285" cy="414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48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880C29-8D31-41D6-86CD-4219BF37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b="1" dirty="0">
                <a:solidFill>
                  <a:schemeClr val="tx1"/>
                </a:solidFill>
                <a:cs typeface="+mn-cs"/>
              </a:rPr>
              <a:t>תוצאות - ניקוי</a:t>
            </a:r>
            <a:r>
              <a:rPr lang="en-US" sz="4400" b="1" dirty="0">
                <a:solidFill>
                  <a:schemeClr val="tx1"/>
                </a:solidFill>
                <a:latin typeface="+mn-lt"/>
                <a:cs typeface="+mn-cs"/>
              </a:rPr>
              <a:t>AIRAP</a:t>
            </a:r>
            <a:r>
              <a:rPr lang="en-US" sz="4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 באמצעות </a:t>
            </a:r>
            <a:r>
              <a:rPr lang="he-IL" sz="4400" b="1" dirty="0" err="1">
                <a:solidFill>
                  <a:schemeClr val="tx1"/>
                </a:solidFill>
                <a:cs typeface="+mn-cs"/>
              </a:rPr>
              <a:t>גרדיאנט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 גליצרול </a:t>
            </a:r>
            <a:r>
              <a:rPr lang="he-IL" sz="4400" b="1" dirty="0" err="1">
                <a:solidFill>
                  <a:schemeClr val="tx1"/>
                </a:solidFill>
                <a:cs typeface="+mn-cs"/>
              </a:rPr>
              <a:t>וכרומטוגרפיית</a:t>
            </a:r>
            <a:r>
              <a:rPr lang="he-IL" sz="4400" b="1" dirty="0">
                <a:solidFill>
                  <a:schemeClr val="tx1"/>
                </a:solidFill>
                <a:cs typeface="+mn-cs"/>
              </a:rPr>
              <a:t> זיקה ל </a:t>
            </a:r>
            <a:r>
              <a:rPr lang="en-US" sz="4400" b="1" dirty="0">
                <a:solidFill>
                  <a:schemeClr val="tx1"/>
                </a:solidFill>
                <a:cs typeface="+mn-cs"/>
              </a:rPr>
              <a:t>GSH</a:t>
            </a:r>
            <a:endParaRPr lang="he-IL" sz="44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37610B2-D457-4254-BE10-F23A4AAB114C}"/>
              </a:ext>
            </a:extLst>
          </p:cNvPr>
          <p:cNvPicPr/>
          <p:nvPr/>
        </p:nvPicPr>
        <p:blipFill rotWithShape="1">
          <a:blip r:embed="rId2"/>
          <a:srcRect t="2060" r="9354" b="39505"/>
          <a:stretch/>
        </p:blipFill>
        <p:spPr bwMode="auto">
          <a:xfrm>
            <a:off x="1710267" y="1879600"/>
            <a:ext cx="8771466" cy="4385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690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שמכילה ציפור, עדר, חוץ, אווז&#10;&#10;התיאור נוצר באופן אוטומטי">
            <a:extLst>
              <a:ext uri="{FF2B5EF4-FFF2-40B4-BE49-F238E27FC236}">
                <a16:creationId xmlns:a16="http://schemas.microsoft.com/office/drawing/2014/main" id="{FB4CB7A6-6412-46A6-BC00-B9280B3A4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1570" b="38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602272E-C3FF-432F-A84E-A9A90C8E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>
                <a:solidFill>
                  <a:schemeClr val="tx1"/>
                </a:solidFill>
                <a:cs typeface="+mn-cs"/>
              </a:rPr>
              <a:t>דיון ומסקנות</a:t>
            </a:r>
            <a:endParaRPr lang="he-IL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BA68C03-D224-4E67-A894-82374224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600">
                <a:solidFill>
                  <a:schemeClr val="tx1"/>
                </a:solidFill>
              </a:rPr>
              <a:t>רוב הקלונים שגודלו במעבדה הכילו </a:t>
            </a:r>
            <a:r>
              <a:rPr lang="en-US" sz="2600">
                <a:solidFill>
                  <a:schemeClr val="tx1"/>
                </a:solidFill>
              </a:rPr>
              <a:t> AIRAP </a:t>
            </a:r>
            <a:r>
              <a:rPr lang="he-IL" sz="2600">
                <a:solidFill>
                  <a:schemeClr val="tx1"/>
                </a:solidFill>
              </a:rPr>
              <a:t>פרוטאוזומלי בריכוז גבוה.</a:t>
            </a:r>
          </a:p>
          <a:p>
            <a:r>
              <a:rPr lang="en-US" sz="2600">
                <a:solidFill>
                  <a:schemeClr val="tx1"/>
                </a:solidFill>
              </a:rPr>
              <a:t>clone 3</a:t>
            </a:r>
            <a:r>
              <a:rPr lang="he-IL" sz="2600">
                <a:solidFill>
                  <a:schemeClr val="tx1"/>
                </a:solidFill>
              </a:rPr>
              <a:t> ביטא ריכוז גבוה במיוחד של</a:t>
            </a:r>
            <a:r>
              <a:rPr lang="en-US" sz="2600">
                <a:solidFill>
                  <a:schemeClr val="tx1"/>
                </a:solidFill>
              </a:rPr>
              <a:t>AIRAP</a:t>
            </a:r>
            <a:r>
              <a:rPr lang="he-IL" sz="2600">
                <a:solidFill>
                  <a:schemeClr val="tx1"/>
                </a:solidFill>
              </a:rPr>
              <a:t> </a:t>
            </a:r>
            <a:r>
              <a:rPr lang="en-US" sz="2600">
                <a:solidFill>
                  <a:schemeClr val="tx1"/>
                </a:solidFill>
              </a:rPr>
              <a:t> </a:t>
            </a:r>
            <a:r>
              <a:rPr lang="he-IL" sz="2600">
                <a:solidFill>
                  <a:schemeClr val="tx1"/>
                </a:solidFill>
              </a:rPr>
              <a:t>והראה פעילות פרוטאוזומלית גבוהה יותר משל שאר הקלונים שנבדקו.</a:t>
            </a:r>
          </a:p>
          <a:p>
            <a:r>
              <a:rPr lang="en-US" sz="2600">
                <a:solidFill>
                  <a:schemeClr val="tx1"/>
                </a:solidFill>
              </a:rPr>
              <a:t>GST tag</a:t>
            </a:r>
            <a:r>
              <a:rPr lang="he-IL" sz="2600">
                <a:solidFill>
                  <a:schemeClr val="tx1"/>
                </a:solidFill>
              </a:rPr>
              <a:t> </a:t>
            </a:r>
            <a:r>
              <a:rPr lang="en-US" sz="2600">
                <a:solidFill>
                  <a:schemeClr val="tx1"/>
                </a:solidFill>
              </a:rPr>
              <a:t> </a:t>
            </a:r>
            <a:r>
              <a:rPr lang="he-IL" sz="2600">
                <a:solidFill>
                  <a:schemeClr val="tx1"/>
                </a:solidFill>
              </a:rPr>
              <a:t>שאוחה ל </a:t>
            </a:r>
            <a:r>
              <a:rPr lang="en-US" sz="2600">
                <a:solidFill>
                  <a:schemeClr val="tx1"/>
                </a:solidFill>
              </a:rPr>
              <a:t>AIRAP</a:t>
            </a:r>
            <a:r>
              <a:rPr lang="he-IL" sz="2600">
                <a:solidFill>
                  <a:schemeClr val="tx1"/>
                </a:solidFill>
              </a:rPr>
              <a:t> בשלב הטרנספקציה, נקשר ל</a:t>
            </a:r>
            <a:r>
              <a:rPr lang="en-US" sz="2600">
                <a:solidFill>
                  <a:schemeClr val="tx1"/>
                </a:solidFill>
              </a:rPr>
              <a:t>GSH </a:t>
            </a:r>
            <a:r>
              <a:rPr lang="he-IL" sz="2600">
                <a:solidFill>
                  <a:schemeClr val="tx1"/>
                </a:solidFill>
              </a:rPr>
              <a:t> ביעילות של 60%-50%.</a:t>
            </a:r>
          </a:p>
          <a:p>
            <a:r>
              <a:rPr lang="he-IL" sz="2600">
                <a:solidFill>
                  <a:schemeClr val="tx1"/>
                </a:solidFill>
              </a:rPr>
              <a:t>הפרוטאז </a:t>
            </a:r>
            <a:r>
              <a:rPr lang="en-US" sz="2600">
                <a:solidFill>
                  <a:schemeClr val="tx1"/>
                </a:solidFill>
              </a:rPr>
              <a:t>PreScission</a:t>
            </a:r>
            <a:r>
              <a:rPr lang="he-IL" sz="2600">
                <a:solidFill>
                  <a:schemeClr val="tx1"/>
                </a:solidFill>
              </a:rPr>
              <a:t> לא הצליח לחתוך בצורה יעילה את</a:t>
            </a:r>
            <a:r>
              <a:rPr lang="en-US" sz="2600">
                <a:solidFill>
                  <a:schemeClr val="tx1"/>
                </a:solidFill>
              </a:rPr>
              <a:t>AIRAP </a:t>
            </a:r>
            <a:r>
              <a:rPr lang="he-IL" sz="2600">
                <a:solidFill>
                  <a:schemeClr val="tx1"/>
                </a:solidFill>
              </a:rPr>
              <a:t> ורוב החלבון נשאר מאוחה ל </a:t>
            </a:r>
            <a:r>
              <a:rPr lang="en-US" sz="2600">
                <a:solidFill>
                  <a:schemeClr val="tx1"/>
                </a:solidFill>
              </a:rPr>
              <a:t>GST tag</a:t>
            </a:r>
            <a:r>
              <a:rPr lang="he-IL" sz="2600">
                <a:solidFill>
                  <a:schemeClr val="tx1"/>
                </a:solidFill>
              </a:rPr>
              <a:t> וקשור ל </a:t>
            </a:r>
            <a:r>
              <a:rPr lang="en-US" sz="2600">
                <a:solidFill>
                  <a:schemeClr val="tx1"/>
                </a:solidFill>
              </a:rPr>
              <a:t>GSH</a:t>
            </a:r>
            <a:r>
              <a:rPr lang="he-IL" sz="2600">
                <a:solidFill>
                  <a:schemeClr val="tx1"/>
                </a:solidFill>
              </a:rPr>
              <a:t>. </a:t>
            </a:r>
          </a:p>
          <a:p>
            <a:r>
              <a:rPr lang="en-US" sz="2600">
                <a:solidFill>
                  <a:schemeClr val="tx1"/>
                </a:solidFill>
              </a:rPr>
              <a:t>Ni-NTA</a:t>
            </a:r>
            <a:r>
              <a:rPr lang="he-IL" sz="2600">
                <a:solidFill>
                  <a:schemeClr val="tx1"/>
                </a:solidFill>
              </a:rPr>
              <a:t> סופח</a:t>
            </a:r>
            <a:r>
              <a:rPr lang="en-US" sz="2600">
                <a:solidFill>
                  <a:schemeClr val="tx1"/>
                </a:solidFill>
              </a:rPr>
              <a:t> AIRAP </a:t>
            </a:r>
            <a:r>
              <a:rPr lang="he-IL" sz="2600">
                <a:solidFill>
                  <a:schemeClr val="tx1"/>
                </a:solidFill>
              </a:rPr>
              <a:t>חופשי ככל הנראה בשל מתחמי ה</a:t>
            </a:r>
            <a:r>
              <a:rPr lang="en-US" sz="2600">
                <a:solidFill>
                  <a:schemeClr val="tx1"/>
                </a:solidFill>
              </a:rPr>
              <a:t>Zinc Finger</a:t>
            </a:r>
            <a:r>
              <a:rPr lang="he-IL" sz="2600">
                <a:solidFill>
                  <a:schemeClr val="tx1"/>
                </a:solidFill>
              </a:rPr>
              <a:t> </a:t>
            </a:r>
            <a:r>
              <a:rPr lang="en-US" sz="2600">
                <a:solidFill>
                  <a:schemeClr val="tx1"/>
                </a:solidFill>
              </a:rPr>
              <a:t> </a:t>
            </a:r>
            <a:r>
              <a:rPr lang="he-IL" sz="2600">
                <a:solidFill>
                  <a:schemeClr val="tx1"/>
                </a:solidFill>
              </a:rPr>
              <a:t>שלו, ולכן לא ניתן לנקות את החלבון בעזרת </a:t>
            </a:r>
            <a:r>
              <a:rPr lang="en-US" sz="2600">
                <a:solidFill>
                  <a:schemeClr val="tx1"/>
                </a:solidFill>
              </a:rPr>
              <a:t>Ni-NTA</a:t>
            </a:r>
            <a:r>
              <a:rPr lang="he-IL" sz="2600">
                <a:solidFill>
                  <a:schemeClr val="tx1"/>
                </a:solidFill>
              </a:rPr>
              <a:t>. </a:t>
            </a:r>
            <a:endParaRPr lang="he-I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4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A0BDE5-78B6-4019-BF96-0CCD6A53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83" y="119177"/>
            <a:ext cx="6828379" cy="1450757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tx1"/>
                </a:solidFill>
                <a:cs typeface="+mn-cs"/>
              </a:rPr>
              <a:t>דיון ומסקנות – המשך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BD3D6470-333E-4051-9A38-89DE3241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054" y="2082801"/>
            <a:ext cx="828111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600" dirty="0">
                <a:solidFill>
                  <a:schemeClr val="tx1"/>
                </a:solidFill>
              </a:rPr>
              <a:t>ניקוי</a:t>
            </a:r>
            <a:r>
              <a:rPr lang="en-US" sz="2600" dirty="0">
                <a:solidFill>
                  <a:schemeClr val="tx1"/>
                </a:solidFill>
              </a:rPr>
              <a:t>AIRAP-P-GST </a:t>
            </a:r>
            <a:r>
              <a:rPr lang="he-IL" sz="2600" dirty="0">
                <a:solidFill>
                  <a:schemeClr val="tx1"/>
                </a:solidFill>
              </a:rPr>
              <a:t> באמצעות </a:t>
            </a:r>
            <a:r>
              <a:rPr lang="he-IL" sz="2600" dirty="0" err="1">
                <a:solidFill>
                  <a:schemeClr val="tx1"/>
                </a:solidFill>
              </a:rPr>
              <a:t>כרומטוגרפיית</a:t>
            </a:r>
            <a:r>
              <a:rPr lang="he-IL" sz="2600" dirty="0">
                <a:solidFill>
                  <a:schemeClr val="tx1"/>
                </a:solidFill>
              </a:rPr>
              <a:t> זיקה </a:t>
            </a:r>
            <a:r>
              <a:rPr lang="he-IL" sz="2600" dirty="0" err="1">
                <a:solidFill>
                  <a:schemeClr val="tx1"/>
                </a:solidFill>
              </a:rPr>
              <a:t>לגלוטתיון</a:t>
            </a:r>
            <a:r>
              <a:rPr lang="he-IL" sz="2600" dirty="0">
                <a:solidFill>
                  <a:schemeClr val="tx1"/>
                </a:solidFill>
              </a:rPr>
              <a:t> אינו יעיל בצורה שבה שובט החלבון, ניתן להציע 2 אפשרויות לייעול התהליך: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600" dirty="0">
                <a:solidFill>
                  <a:schemeClr val="tx1"/>
                </a:solidFill>
              </a:rPr>
              <a:t>שיבוט של </a:t>
            </a:r>
            <a:r>
              <a:rPr lang="en-US" sz="2600" dirty="0">
                <a:solidFill>
                  <a:schemeClr val="tx1"/>
                </a:solidFill>
              </a:rPr>
              <a:t>AIRAP</a:t>
            </a:r>
            <a:r>
              <a:rPr lang="he-IL" sz="2600" dirty="0">
                <a:solidFill>
                  <a:schemeClr val="tx1"/>
                </a:solidFill>
              </a:rPr>
              <a:t> מתויג ב </a:t>
            </a:r>
            <a:r>
              <a:rPr lang="en-US" sz="2600" dirty="0">
                <a:solidFill>
                  <a:schemeClr val="tx1"/>
                </a:solidFill>
              </a:rPr>
              <a:t>GST</a:t>
            </a:r>
            <a:r>
              <a:rPr lang="he-IL" sz="2600" dirty="0">
                <a:solidFill>
                  <a:schemeClr val="tx1"/>
                </a:solidFill>
              </a:rPr>
              <a:t> תוך הוספת חומצות אמיניות גמישות משני צדדיו של רצף ההכרה, ע"מ שיהיה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he-IL" sz="2600" dirty="0">
                <a:solidFill>
                  <a:schemeClr val="tx1"/>
                </a:solidFill>
              </a:rPr>
              <a:t>ארוך יותר ויאפשר גמישות מרחבית רבה יותר.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600" dirty="0">
                <a:solidFill>
                  <a:schemeClr val="tx1"/>
                </a:solidFill>
              </a:rPr>
              <a:t>שיבוט של </a:t>
            </a:r>
            <a:r>
              <a:rPr lang="en-US" sz="2600" dirty="0">
                <a:solidFill>
                  <a:schemeClr val="tx1"/>
                </a:solidFill>
              </a:rPr>
              <a:t> AIRAP</a:t>
            </a:r>
            <a:r>
              <a:rPr lang="he-IL" sz="2600" dirty="0">
                <a:solidFill>
                  <a:schemeClr val="tx1"/>
                </a:solidFill>
              </a:rPr>
              <a:t>מתויג ב</a:t>
            </a:r>
            <a:r>
              <a:rPr lang="en-US" sz="2600" dirty="0">
                <a:solidFill>
                  <a:schemeClr val="tx1"/>
                </a:solidFill>
              </a:rPr>
              <a:t> HIS </a:t>
            </a:r>
            <a:r>
              <a:rPr lang="he-IL" sz="2600" dirty="0">
                <a:solidFill>
                  <a:schemeClr val="tx1"/>
                </a:solidFill>
              </a:rPr>
              <a:t>וניקויו באמצעות </a:t>
            </a:r>
            <a:r>
              <a:rPr lang="he-IL" sz="2600" dirty="0" err="1">
                <a:solidFill>
                  <a:schemeClr val="tx1"/>
                </a:solidFill>
              </a:rPr>
              <a:t>אפיניות</a:t>
            </a:r>
            <a:r>
              <a:rPr lang="he-IL" sz="2600" dirty="0">
                <a:solidFill>
                  <a:schemeClr val="tx1"/>
                </a:solidFill>
              </a:rPr>
              <a:t> לניקל. הוספת ריכוז נמוך של </a:t>
            </a:r>
            <a:r>
              <a:rPr lang="he-IL" sz="2600" dirty="0" err="1">
                <a:solidFill>
                  <a:schemeClr val="tx1"/>
                </a:solidFill>
              </a:rPr>
              <a:t>אימידאזול</a:t>
            </a:r>
            <a:r>
              <a:rPr lang="he-IL" sz="2600" dirty="0">
                <a:solidFill>
                  <a:schemeClr val="tx1"/>
                </a:solidFill>
              </a:rPr>
              <a:t> </a:t>
            </a:r>
            <a:r>
              <a:rPr lang="he-IL" sz="2600" dirty="0" err="1">
                <a:solidFill>
                  <a:schemeClr val="tx1"/>
                </a:solidFill>
              </a:rPr>
              <a:t>לבופר</a:t>
            </a:r>
            <a:r>
              <a:rPr lang="he-IL" sz="2600" dirty="0">
                <a:solidFill>
                  <a:schemeClr val="tx1"/>
                </a:solidFill>
              </a:rPr>
              <a:t> בשלב הקישור לבידים, תמנע קישור של חלבונים אחרים הנקשרים בצורה חלשה ל </a:t>
            </a:r>
            <a:r>
              <a:rPr lang="en-US" sz="2600" dirty="0">
                <a:solidFill>
                  <a:schemeClr val="tx1"/>
                </a:solidFill>
              </a:rPr>
              <a:t>Ni-NTA</a:t>
            </a:r>
            <a:r>
              <a:rPr lang="he-IL" sz="26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597B4B3A-698C-4C5D-B0D6-95998B3B9863}"/>
              </a:ext>
            </a:extLst>
          </p:cNvPr>
          <p:cNvGrpSpPr/>
          <p:nvPr/>
        </p:nvGrpSpPr>
        <p:grpSpPr>
          <a:xfrm>
            <a:off x="284052" y="2348869"/>
            <a:ext cx="11832857" cy="3017089"/>
            <a:chOff x="284052" y="2348869"/>
            <a:chExt cx="11832857" cy="3017089"/>
          </a:xfrm>
        </p:grpSpPr>
        <p:pic>
          <p:nvPicPr>
            <p:cNvPr id="6" name="תמונה 5" descr="סימן קריאה על רקע צהוב">
              <a:extLst>
                <a:ext uri="{FF2B5EF4-FFF2-40B4-BE49-F238E27FC236}">
                  <a16:creationId xmlns:a16="http://schemas.microsoft.com/office/drawing/2014/main" id="{DE24A0F3-B5A2-490C-8AC3-B032209E3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9" t="27865" r="2530"/>
            <a:stretch/>
          </p:blipFill>
          <p:spPr>
            <a:xfrm>
              <a:off x="284052" y="2348869"/>
              <a:ext cx="2743200" cy="3017089"/>
            </a:xfrm>
            <a:prstGeom prst="rect">
              <a:avLst/>
            </a:prstGeom>
          </p:spPr>
        </p:pic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CF7541EF-F004-41AD-B2C1-9E379174A6E6}"/>
                </a:ext>
              </a:extLst>
            </p:cNvPr>
            <p:cNvGrpSpPr/>
            <p:nvPr/>
          </p:nvGrpSpPr>
          <p:grpSpPr>
            <a:xfrm>
              <a:off x="11451429" y="3294378"/>
              <a:ext cx="665480" cy="1746675"/>
              <a:chOff x="11451429" y="3294378"/>
              <a:chExt cx="665480" cy="1746675"/>
            </a:xfrm>
          </p:grpSpPr>
          <p:pic>
            <p:nvPicPr>
              <p:cNvPr id="17" name="גרפיקה 16" descr="תג 1">
                <a:extLst>
                  <a:ext uri="{FF2B5EF4-FFF2-40B4-BE49-F238E27FC236}">
                    <a16:creationId xmlns:a16="http://schemas.microsoft.com/office/drawing/2014/main" id="{14D40EF5-B8AA-429B-88CC-0C30C0427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1451429" y="3294378"/>
                <a:ext cx="665480" cy="665480"/>
              </a:xfrm>
              <a:prstGeom prst="rect">
                <a:avLst/>
              </a:prstGeom>
            </p:spPr>
          </p:pic>
          <p:pic>
            <p:nvPicPr>
              <p:cNvPr id="19" name="גרפיקה 18" descr="תג">
                <a:extLst>
                  <a:ext uri="{FF2B5EF4-FFF2-40B4-BE49-F238E27FC236}">
                    <a16:creationId xmlns:a16="http://schemas.microsoft.com/office/drawing/2014/main" id="{7D32BE1D-1C3A-464C-8A53-2BF6335BF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11451429" y="4375573"/>
                <a:ext cx="665480" cy="665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9687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שמכילה מערכת מדפים, מברשת&#10;&#10;התיאור נוצר באופן אוטומטי">
            <a:extLst>
              <a:ext uri="{FF2B5EF4-FFF2-40B4-BE49-F238E27FC236}">
                <a16:creationId xmlns:a16="http://schemas.microsoft.com/office/drawing/2014/main" id="{F308122E-81C2-48F1-A3E2-CBC7CAB1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2C44FD-A2CB-42F3-8C0F-13C80C3F5F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>
            <a:extLst>
              <a:ext uri="{FF2B5EF4-FFF2-40B4-BE49-F238E27FC236}">
                <a16:creationId xmlns:a16="http://schemas.microsoft.com/office/drawing/2014/main" id="{E14421A3-97F6-42EF-A129-B6530695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tx1"/>
                </a:solidFill>
                <a:cs typeface="+mn-cs"/>
              </a:rPr>
              <a:t>ביבליוגרפיה</a:t>
            </a:r>
            <a:r>
              <a:rPr lang="he-IL" b="1" dirty="0">
                <a:cs typeface="+mn-cs"/>
              </a:rPr>
              <a:t> </a:t>
            </a:r>
          </a:p>
        </p:txBody>
      </p:sp>
      <p:sp>
        <p:nvSpPr>
          <p:cNvPr id="20" name="מציין מיקום תוכן 2">
            <a:extLst>
              <a:ext uri="{FF2B5EF4-FFF2-40B4-BE49-F238E27FC236}">
                <a16:creationId xmlns:a16="http://schemas.microsoft.com/office/drawing/2014/main" id="{A49E524B-DC00-4447-9A70-68C123E4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3843"/>
            <a:ext cx="10603654" cy="4596957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>
                <a:solidFill>
                  <a:schemeClr val="tx1"/>
                </a:solidFill>
              </a:rPr>
              <a:t>Bard J.A.M, Goodall E.A., Greene E. R., Jonsson E., Dong K. C., Martin A. (2018), </a:t>
            </a:r>
            <a:r>
              <a:rPr lang="en-US" dirty="0" err="1">
                <a:solidFill>
                  <a:schemeClr val="tx1"/>
                </a:solidFill>
              </a:rPr>
              <a:t>Strucure</a:t>
            </a:r>
            <a:r>
              <a:rPr lang="en-US" dirty="0">
                <a:solidFill>
                  <a:schemeClr val="tx1"/>
                </a:solidFill>
              </a:rPr>
              <a:t> and function of the 26S proteasome, Annual Review of Biochemistry 87:697–724. 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Coll-Martínez B., </a:t>
            </a:r>
            <a:r>
              <a:rPr lang="en-US" dirty="0" err="1">
                <a:solidFill>
                  <a:schemeClr val="tx1"/>
                </a:solidFill>
              </a:rPr>
              <a:t>Crosas</a:t>
            </a:r>
            <a:r>
              <a:rPr lang="en-US" dirty="0">
                <a:solidFill>
                  <a:schemeClr val="tx1"/>
                </a:solidFill>
              </a:rPr>
              <a:t> B. (2019), How the 26S Proteasome Degrades Ubiquitinated Proteins in the Cell, </a:t>
            </a:r>
            <a:r>
              <a:rPr lang="en-US" i="1" dirty="0">
                <a:solidFill>
                  <a:schemeClr val="tx1"/>
                </a:solidFill>
              </a:rPr>
              <a:t>Biomolecules 2019, </a:t>
            </a:r>
            <a:r>
              <a:rPr lang="en-US" dirty="0">
                <a:solidFill>
                  <a:schemeClr val="tx1"/>
                </a:solidFill>
              </a:rPr>
              <a:t>9, 395.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Nickell S, Beck F, </a:t>
            </a:r>
            <a:r>
              <a:rPr lang="en-US" dirty="0" err="1">
                <a:solidFill>
                  <a:schemeClr val="tx1"/>
                </a:solidFill>
              </a:rPr>
              <a:t>Scheres</a:t>
            </a:r>
            <a:r>
              <a:rPr lang="en-US" dirty="0">
                <a:solidFill>
                  <a:schemeClr val="tx1"/>
                </a:solidFill>
              </a:rPr>
              <a:t> SH, Korinek A, Forster F, et al. (2009). Insights into the molecular architecture of the 26S proteasome. Proc. Natl. Acad. Sci. USA 106:11943–47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Poot</a:t>
            </a:r>
            <a:r>
              <a:rPr lang="en-US" dirty="0">
                <a:solidFill>
                  <a:schemeClr val="tx1"/>
                </a:solidFill>
              </a:rPr>
              <a:t> SAH, Tian G, Finley D. 2017. Meddling with fate: the proteasomal deubiquitinating enzymes. J. Mol. Biol. 429: 3525–45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Worden E.J., </a:t>
            </a:r>
            <a:r>
              <a:rPr lang="en-US" dirty="0" err="1">
                <a:solidFill>
                  <a:schemeClr val="tx1"/>
                </a:solidFill>
              </a:rPr>
              <a:t>Padovani</a:t>
            </a:r>
            <a:r>
              <a:rPr lang="en-US" dirty="0">
                <a:solidFill>
                  <a:schemeClr val="tx1"/>
                </a:solidFill>
              </a:rPr>
              <a:t> C., Martin A. (2014), Structure of the Rpn11–Rpn8 dimer reveals mechanisms of substrate </a:t>
            </a:r>
            <a:r>
              <a:rPr lang="en-US" dirty="0" err="1">
                <a:solidFill>
                  <a:schemeClr val="tx1"/>
                </a:solidFill>
              </a:rPr>
              <a:t>deubiquitination</a:t>
            </a:r>
            <a:r>
              <a:rPr lang="en-US" dirty="0">
                <a:solidFill>
                  <a:schemeClr val="tx1"/>
                </a:solidFill>
              </a:rPr>
              <a:t> during proteasomal degradation, </a:t>
            </a:r>
            <a:r>
              <a:rPr lang="en-US" i="1" dirty="0">
                <a:solidFill>
                  <a:schemeClr val="tx1"/>
                </a:solidFill>
              </a:rPr>
              <a:t>Nat Struct Mol Biol</a:t>
            </a:r>
            <a:r>
              <a:rPr lang="en-US" dirty="0">
                <a:solidFill>
                  <a:schemeClr val="tx1"/>
                </a:solidFill>
              </a:rPr>
              <a:t> 21, 220–227.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Stanhill A., Haynes C. M., Zhang Y., Min G., Steele M. C., </a:t>
            </a:r>
            <a:r>
              <a:rPr lang="en-US" dirty="0" err="1">
                <a:solidFill>
                  <a:schemeClr val="tx1"/>
                </a:solidFill>
              </a:rPr>
              <a:t>Kalinina</a:t>
            </a:r>
            <a:r>
              <a:rPr lang="en-US" dirty="0">
                <a:solidFill>
                  <a:schemeClr val="tx1"/>
                </a:solidFill>
              </a:rPr>
              <a:t> J., Martinez E., </a:t>
            </a:r>
            <a:r>
              <a:rPr lang="en-US" dirty="0" err="1">
                <a:solidFill>
                  <a:schemeClr val="tx1"/>
                </a:solidFill>
              </a:rPr>
              <a:t>Pickart</a:t>
            </a:r>
            <a:r>
              <a:rPr lang="en-US" dirty="0">
                <a:solidFill>
                  <a:schemeClr val="tx1"/>
                </a:solidFill>
              </a:rPr>
              <a:t> C. M., Kong X., Ron D. (2006), An </a:t>
            </a:r>
            <a:r>
              <a:rPr lang="en-US" dirty="0" err="1">
                <a:solidFill>
                  <a:schemeClr val="tx1"/>
                </a:solidFill>
              </a:rPr>
              <a:t>Arsenite</a:t>
            </a:r>
            <a:r>
              <a:rPr lang="en-US" dirty="0">
                <a:solidFill>
                  <a:schemeClr val="tx1"/>
                </a:solidFill>
              </a:rPr>
              <a:t>-Inducible 19S Regulatory Particle-Associated Protein Adapts Proteasomes to Proteotoxicity, </a:t>
            </a:r>
            <a:r>
              <a:rPr lang="en-US" i="1" dirty="0">
                <a:solidFill>
                  <a:schemeClr val="tx1"/>
                </a:solidFill>
              </a:rPr>
              <a:t>Molecular Cell 23, </a:t>
            </a:r>
            <a:r>
              <a:rPr lang="en-US" dirty="0">
                <a:solidFill>
                  <a:schemeClr val="tx1"/>
                </a:solidFill>
              </a:rPr>
              <a:t>875–885</a:t>
            </a:r>
            <a:r>
              <a:rPr lang="en-US" sz="1600" dirty="0"/>
              <a:t>.</a:t>
            </a:r>
          </a:p>
          <a:p>
            <a:endParaRPr lang="he-IL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A5420-0510-41C7-996B-E9C6761AE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007FC-C01C-4951-AB84-268A950BD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847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שמכילה מערכת מדפים, מברשת&#10;&#10;התיאור נוצר באופן אוטומטי">
            <a:extLst>
              <a:ext uri="{FF2B5EF4-FFF2-40B4-BE49-F238E27FC236}">
                <a16:creationId xmlns:a16="http://schemas.microsoft.com/office/drawing/2014/main" id="{F308122E-81C2-48F1-A3E2-CBC7CAB1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2C44FD-A2CB-42F3-8C0F-13C80C3F5F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>
            <a:extLst>
              <a:ext uri="{FF2B5EF4-FFF2-40B4-BE49-F238E27FC236}">
                <a16:creationId xmlns:a16="http://schemas.microsoft.com/office/drawing/2014/main" id="{E14421A3-97F6-42EF-A129-B6530695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>
                <a:solidFill>
                  <a:schemeClr val="tx1"/>
                </a:solidFill>
                <a:cs typeface="+mn-cs"/>
              </a:rPr>
              <a:t>ביבליוגרפיה - המשך</a:t>
            </a:r>
          </a:p>
        </p:txBody>
      </p:sp>
      <p:sp>
        <p:nvSpPr>
          <p:cNvPr id="20" name="מציין מיקום תוכן 2">
            <a:extLst>
              <a:ext uri="{FF2B5EF4-FFF2-40B4-BE49-F238E27FC236}">
                <a16:creationId xmlns:a16="http://schemas.microsoft.com/office/drawing/2014/main" id="{A49E524B-DC00-4447-9A70-68C123E4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3843"/>
            <a:ext cx="10603654" cy="4596957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>
                <a:solidFill>
                  <a:schemeClr val="tx1"/>
                </a:solidFill>
              </a:rPr>
              <a:t>Sun Z. J., Bhanu M. K., Allan M. G., </a:t>
            </a:r>
            <a:r>
              <a:rPr lang="en-US" dirty="0" err="1">
                <a:solidFill>
                  <a:schemeClr val="tx1"/>
                </a:solidFill>
              </a:rPr>
              <a:t>Arthanari</a:t>
            </a:r>
            <a:r>
              <a:rPr lang="en-US" dirty="0">
                <a:solidFill>
                  <a:schemeClr val="tx1"/>
                </a:solidFill>
              </a:rPr>
              <a:t> H., Wagner G., Hanna J. (2016), Solution Structure of the Cuz1 AN1 Zinc Finger Domain: An Exposed LDFLP Motif Defines a Subfamily of AN1 Proteins. PLOS ONE 2016, 11 (9)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Ciechanover A, </a:t>
            </a:r>
            <a:r>
              <a:rPr lang="en-US" dirty="0" err="1">
                <a:solidFill>
                  <a:schemeClr val="tx1"/>
                </a:solidFill>
              </a:rPr>
              <a:t>Brundin</a:t>
            </a:r>
            <a:r>
              <a:rPr lang="en-US" dirty="0">
                <a:solidFill>
                  <a:schemeClr val="tx1"/>
                </a:solidFill>
              </a:rPr>
              <a:t> P (2003) The ubiquitin proteasome system in neurodegenerative diseases: sometimes the chicken, sometimes the egg. Neuron 40:427–446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Keller JN, Huang FF, </a:t>
            </a:r>
            <a:r>
              <a:rPr lang="en-US" dirty="0" err="1">
                <a:solidFill>
                  <a:schemeClr val="tx1"/>
                </a:solidFill>
              </a:rPr>
              <a:t>Markesbery</a:t>
            </a:r>
            <a:r>
              <a:rPr lang="en-US" dirty="0">
                <a:solidFill>
                  <a:schemeClr val="tx1"/>
                </a:solidFill>
              </a:rPr>
              <a:t> WR. Decreased levels of proteasome activity and proteasome expression in aging spinal cord. Neuroscience. 2000;98:149–156.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N. </a:t>
            </a:r>
            <a:r>
              <a:rPr lang="en-US" dirty="0" err="1">
                <a:solidFill>
                  <a:schemeClr val="tx1"/>
                </a:solidFill>
              </a:rPr>
              <a:t>Chondrogianni</a:t>
            </a:r>
            <a:r>
              <a:rPr lang="en-US" dirty="0">
                <a:solidFill>
                  <a:schemeClr val="tx1"/>
                </a:solidFill>
              </a:rPr>
              <a:t>, K. </a:t>
            </a:r>
            <a:r>
              <a:rPr lang="en-US" dirty="0" err="1">
                <a:solidFill>
                  <a:schemeClr val="tx1"/>
                </a:solidFill>
              </a:rPr>
              <a:t>Voutetakis</a:t>
            </a:r>
            <a:r>
              <a:rPr lang="en-US" dirty="0">
                <a:solidFill>
                  <a:schemeClr val="tx1"/>
                </a:solidFill>
              </a:rPr>
              <a:t>, M. </a:t>
            </a:r>
            <a:r>
              <a:rPr lang="en-US" dirty="0" err="1">
                <a:solidFill>
                  <a:schemeClr val="tx1"/>
                </a:solidFill>
              </a:rPr>
              <a:t>Kapetanou</a:t>
            </a:r>
            <a:r>
              <a:rPr lang="en-US" dirty="0">
                <a:solidFill>
                  <a:schemeClr val="tx1"/>
                </a:solidFill>
              </a:rPr>
              <a:t>, V. </a:t>
            </a:r>
            <a:r>
              <a:rPr lang="en-US" dirty="0" err="1">
                <a:solidFill>
                  <a:schemeClr val="tx1"/>
                </a:solidFill>
              </a:rPr>
              <a:t>Delitsikou</a:t>
            </a:r>
            <a:r>
              <a:rPr lang="en-US" dirty="0">
                <a:solidFill>
                  <a:schemeClr val="tx1"/>
                </a:solidFill>
              </a:rPr>
              <a:t>, N. </a:t>
            </a:r>
            <a:r>
              <a:rPr lang="en-US" dirty="0" err="1">
                <a:solidFill>
                  <a:schemeClr val="tx1"/>
                </a:solidFill>
              </a:rPr>
              <a:t>Papaevgeniou</a:t>
            </a:r>
            <a:r>
              <a:rPr lang="en-US" dirty="0">
                <a:solidFill>
                  <a:schemeClr val="tx1"/>
                </a:solidFill>
              </a:rPr>
              <a:t>, M. </a:t>
            </a:r>
            <a:r>
              <a:rPr lang="en-US" dirty="0" err="1">
                <a:solidFill>
                  <a:schemeClr val="tx1"/>
                </a:solidFill>
              </a:rPr>
              <a:t>Sakellari</a:t>
            </a:r>
            <a:r>
              <a:rPr lang="en-US" dirty="0">
                <a:solidFill>
                  <a:schemeClr val="tx1"/>
                </a:solidFill>
              </a:rPr>
              <a:t>, M. </a:t>
            </a:r>
            <a:r>
              <a:rPr lang="en-US" dirty="0" err="1">
                <a:solidFill>
                  <a:schemeClr val="tx1"/>
                </a:solidFill>
              </a:rPr>
              <a:t>Lefaki</a:t>
            </a:r>
            <a:r>
              <a:rPr lang="en-US" dirty="0">
                <a:solidFill>
                  <a:schemeClr val="tx1"/>
                </a:solidFill>
              </a:rPr>
              <a:t>, K. </a:t>
            </a:r>
            <a:r>
              <a:rPr lang="en-US" dirty="0" err="1">
                <a:solidFill>
                  <a:schemeClr val="tx1"/>
                </a:solidFill>
              </a:rPr>
              <a:t>Filippopoulou</a:t>
            </a:r>
            <a:r>
              <a:rPr lang="en-US" dirty="0">
                <a:solidFill>
                  <a:schemeClr val="tx1"/>
                </a:solidFill>
              </a:rPr>
              <a:t>, E.S. </a:t>
            </a:r>
            <a:r>
              <a:rPr lang="en-US" dirty="0" err="1">
                <a:solidFill>
                  <a:schemeClr val="tx1"/>
                </a:solidFill>
              </a:rPr>
              <a:t>Gonos</a:t>
            </a:r>
            <a:r>
              <a:rPr lang="en-US" dirty="0">
                <a:solidFill>
                  <a:schemeClr val="tx1"/>
                </a:solidFill>
              </a:rPr>
              <a:t>, Proteasome activation: An innovative promising approach for delaying aging and retarding age-related diseases Ageing Res. Rev., 23 (Pt A) (2015), pp. 37-55.</a:t>
            </a:r>
          </a:p>
          <a:p>
            <a:pPr lvl="0" algn="l" rtl="0"/>
            <a:r>
              <a:rPr lang="en-US" dirty="0">
                <a:solidFill>
                  <a:schemeClr val="tx1"/>
                </a:solidFill>
              </a:rPr>
              <a:t>L.D. Fricker, Proteasome Inhibitor drugs, </a:t>
            </a:r>
            <a:r>
              <a:rPr lang="en-US" dirty="0" err="1">
                <a:solidFill>
                  <a:schemeClr val="tx1"/>
                </a:solidFill>
              </a:rPr>
              <a:t>Annu</a:t>
            </a:r>
            <a:r>
              <a:rPr lang="en-US" dirty="0">
                <a:solidFill>
                  <a:schemeClr val="tx1"/>
                </a:solidFill>
              </a:rPr>
              <a:t>. Rev. </a:t>
            </a:r>
            <a:r>
              <a:rPr lang="en-US" dirty="0" err="1">
                <a:solidFill>
                  <a:schemeClr val="tx1"/>
                </a:solidFill>
              </a:rPr>
              <a:t>Pharmacol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Toxicol</a:t>
            </a:r>
            <a:r>
              <a:rPr lang="en-US" dirty="0">
                <a:solidFill>
                  <a:schemeClr val="tx1"/>
                </a:solidFill>
              </a:rPr>
              <a:t>., 60 (2020), 10.1146/annurev-pharmtox-010919-023603</a:t>
            </a:r>
          </a:p>
          <a:p>
            <a:endParaRPr lang="he-IL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A5420-0510-41C7-996B-E9C6761AE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007FC-C01C-4951-AB84-268A950BD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466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D62652-12D0-412D-A66D-6C6C1578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504" y="836712"/>
            <a:ext cx="5852159" cy="725808"/>
          </a:xfrm>
        </p:spPr>
        <p:txBody>
          <a:bodyPr>
            <a:normAutofit/>
          </a:bodyPr>
          <a:lstStyle/>
          <a:p>
            <a:r>
              <a:rPr lang="he-IL" b="1" dirty="0" err="1">
                <a:solidFill>
                  <a:schemeClr val="tx1"/>
                </a:solidFill>
                <a:cs typeface="+mn-cs"/>
              </a:rPr>
              <a:t>הפרוטאוזום</a:t>
            </a:r>
            <a:r>
              <a:rPr lang="he-IL" b="1" dirty="0">
                <a:solidFill>
                  <a:schemeClr val="tx1"/>
                </a:solidFill>
                <a:cs typeface="+mn-cs"/>
              </a:rPr>
              <a:t> – מבנה</a:t>
            </a:r>
            <a:endParaRPr lang="he-IL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E30E1C-D1BD-4643-84AB-31DD6006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1" y="2267274"/>
            <a:ext cx="9211732" cy="381478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20S</a:t>
            </a:r>
            <a:r>
              <a:rPr lang="he-IL" sz="2600" dirty="0">
                <a:solidFill>
                  <a:schemeClr val="tx1"/>
                </a:solidFill>
              </a:rPr>
              <a:t> - היחידה הקטליטית</a:t>
            </a:r>
            <a:r>
              <a:rPr lang="en-US" sz="2600" dirty="0">
                <a:solidFill>
                  <a:schemeClr val="tx1"/>
                </a:solidFill>
              </a:rPr>
              <a:t>(catalytic particle) </a:t>
            </a:r>
            <a:r>
              <a:rPr lang="he-IL" sz="2600" dirty="0">
                <a:solidFill>
                  <a:schemeClr val="tx1"/>
                </a:solidFill>
              </a:rPr>
              <a:t> - </a:t>
            </a:r>
          </a:p>
          <a:p>
            <a:pPr marL="0" indent="0">
              <a:buNone/>
            </a:pPr>
            <a:r>
              <a:rPr lang="he-IL" sz="2600" dirty="0">
                <a:solidFill>
                  <a:schemeClr val="tx1"/>
                </a:solidFill>
              </a:rPr>
              <a:t>            יחידת הליבה הקטליטית בה מתבצעת הפעילות </a:t>
            </a:r>
            <a:r>
              <a:rPr lang="he-IL" sz="2600" dirty="0" err="1">
                <a:solidFill>
                  <a:schemeClr val="tx1"/>
                </a:solidFill>
              </a:rPr>
              <a:t>הפרוטאוליטית</a:t>
            </a:r>
            <a:r>
              <a:rPr lang="he-IL" sz="26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he-IL" sz="7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19S</a:t>
            </a:r>
            <a:r>
              <a:rPr lang="he-IL" sz="2600" dirty="0">
                <a:solidFill>
                  <a:schemeClr val="tx1"/>
                </a:solidFill>
              </a:rPr>
              <a:t> - יחידה הרגולטורית</a:t>
            </a:r>
            <a:r>
              <a:rPr lang="en-US" sz="2600" dirty="0">
                <a:solidFill>
                  <a:schemeClr val="tx1"/>
                </a:solidFill>
              </a:rPr>
              <a:t>(regulatory particle) </a:t>
            </a:r>
            <a:r>
              <a:rPr lang="he-IL" sz="2600" dirty="0">
                <a:solidFill>
                  <a:schemeClr val="tx1"/>
                </a:solidFill>
              </a:rPr>
              <a:t> שלה 3 תפקידים עיקריים:</a:t>
            </a:r>
          </a:p>
          <a:p>
            <a:pPr marL="811213" indent="-179388">
              <a:buFont typeface="Wingdings" panose="05000000000000000000" pitchFamily="2" charset="2"/>
              <a:buChar char="§"/>
            </a:pPr>
            <a:r>
              <a:rPr lang="he-IL" sz="2600" dirty="0">
                <a:solidFill>
                  <a:schemeClr val="tx1"/>
                </a:solidFill>
              </a:rPr>
              <a:t> זיהוי החלבון המיועד לפירוק ע״י חלבונים קושרי </a:t>
            </a:r>
            <a:r>
              <a:rPr lang="he-IL" sz="2600" dirty="0" err="1">
                <a:solidFill>
                  <a:schemeClr val="tx1"/>
                </a:solidFill>
              </a:rPr>
              <a:t>יוביקביטין</a:t>
            </a:r>
            <a:endParaRPr lang="he-IL" sz="2600" dirty="0">
              <a:solidFill>
                <a:schemeClr val="tx1"/>
              </a:solidFill>
            </a:endParaRPr>
          </a:p>
          <a:p>
            <a:pPr marL="631825" indent="269875"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he-IL" sz="2600" dirty="0">
                <a:solidFill>
                  <a:schemeClr val="tx1"/>
                </a:solidFill>
              </a:rPr>
              <a:t>הסרת שרשת </a:t>
            </a:r>
            <a:r>
              <a:rPr lang="he-IL" sz="2600" dirty="0" err="1">
                <a:solidFill>
                  <a:schemeClr val="tx1"/>
                </a:solidFill>
              </a:rPr>
              <a:t>היוביקוויטין</a:t>
            </a:r>
            <a:r>
              <a:rPr lang="he-IL" sz="2600" dirty="0">
                <a:solidFill>
                  <a:schemeClr val="tx1"/>
                </a:solidFill>
              </a:rPr>
              <a:t> </a:t>
            </a:r>
          </a:p>
          <a:p>
            <a:pPr marL="901700" indent="-269875">
              <a:buFont typeface="Wingdings" panose="05000000000000000000" pitchFamily="2" charset="2"/>
              <a:buChar char="§"/>
              <a:tabLst>
                <a:tab pos="992188" algn="l"/>
              </a:tabLst>
            </a:pPr>
            <a:r>
              <a:rPr lang="he-IL" sz="2600" dirty="0">
                <a:solidFill>
                  <a:schemeClr val="tx1"/>
                </a:solidFill>
              </a:rPr>
              <a:t>פירוק המבנה המרחבי של החלבון באמצעות </a:t>
            </a:r>
            <a:r>
              <a:rPr lang="he-IL" sz="2600" dirty="0" err="1">
                <a:solidFill>
                  <a:schemeClr val="tx1"/>
                </a:solidFill>
              </a:rPr>
              <a:t>הידרוליזת</a:t>
            </a:r>
            <a:r>
              <a:rPr lang="he-IL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ATP</a:t>
            </a:r>
            <a:r>
              <a:rPr lang="he-IL" sz="2600" dirty="0">
                <a:solidFill>
                  <a:schemeClr val="tx1"/>
                </a:solidFill>
              </a:rPr>
              <a:t> והעברתו לפירוק ביחידה הקטליטית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7800FC2-A60D-4034-9526-89EBA43A9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" y="3877732"/>
            <a:ext cx="2383859" cy="2318047"/>
          </a:xfrm>
          <a:prstGeom prst="rect">
            <a:avLst/>
          </a:prstGeom>
        </p:spPr>
      </p:pic>
      <p:pic>
        <p:nvPicPr>
          <p:cNvPr id="5" name="תמונה 4" descr="תמונה שמכילה פרח, ציור&#10;&#10;התיאור נוצר באופן אוטומטי">
            <a:extLst>
              <a:ext uri="{FF2B5EF4-FFF2-40B4-BE49-F238E27FC236}">
                <a16:creationId xmlns:a16="http://schemas.microsoft.com/office/drawing/2014/main" id="{67C0633E-2384-46E0-9197-6FF80A3E6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" y="991246"/>
            <a:ext cx="1931386" cy="24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4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F13C21-4D97-46C3-BD70-9D5BA5E2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704" y="0"/>
            <a:ext cx="2577496" cy="1450757"/>
          </a:xfrm>
        </p:spPr>
        <p:txBody>
          <a:bodyPr>
            <a:normAutofit/>
          </a:bodyPr>
          <a:lstStyle/>
          <a:p>
            <a:r>
              <a:rPr lang="he-IL" b="1" dirty="0" err="1">
                <a:cs typeface="+mn-cs"/>
              </a:rPr>
              <a:t>יוביקוויטין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A52B1CE-F49C-4342-849D-BD41BBB9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746" y="2152673"/>
            <a:ext cx="9074121" cy="44054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he-IL" sz="3400" dirty="0" err="1"/>
              <a:t>יוביקוויטין</a:t>
            </a:r>
            <a:r>
              <a:rPr lang="he-IL" sz="3400" dirty="0"/>
              <a:t> הוא חלבון רגולטורי הנקשר לרוב בקשר </a:t>
            </a:r>
            <a:r>
              <a:rPr lang="he-IL" sz="3400" dirty="0" err="1"/>
              <a:t>איזופפטידי</a:t>
            </a:r>
            <a:r>
              <a:rPr lang="he-IL" sz="3400" dirty="0"/>
              <a:t> לאמין שניוני בחלבונים בתאים </a:t>
            </a:r>
            <a:r>
              <a:rPr lang="he-IL" sz="3400" dirty="0" err="1"/>
              <a:t>איקריוטים</a:t>
            </a:r>
            <a:r>
              <a:rPr lang="he-IL" sz="3400" dirty="0"/>
              <a:t>. </a:t>
            </a:r>
          </a:p>
          <a:p>
            <a:pPr>
              <a:lnSpc>
                <a:spcPct val="150000"/>
              </a:lnSpc>
            </a:pPr>
            <a:r>
              <a:rPr lang="he-IL" sz="3400" dirty="0"/>
              <a:t>התגובה מזורזת ע"י אנזימים הנקראים</a:t>
            </a:r>
            <a:r>
              <a:rPr lang="en-US" sz="3400" dirty="0"/>
              <a:t>E3 </a:t>
            </a:r>
            <a:r>
              <a:rPr lang="he-IL" sz="3400" dirty="0"/>
              <a:t> </a:t>
            </a:r>
            <a:r>
              <a:rPr lang="he-IL" sz="3400" dirty="0" err="1"/>
              <a:t>ליגאזות</a:t>
            </a:r>
            <a:r>
              <a:rPr lang="he-IL" sz="3400" dirty="0"/>
              <a:t>, המוסיפות קבוצות </a:t>
            </a:r>
            <a:r>
              <a:rPr lang="he-IL" sz="3400" dirty="0" err="1"/>
              <a:t>יוביקוויטין</a:t>
            </a:r>
            <a:r>
              <a:rPr lang="he-IL" sz="3400" dirty="0"/>
              <a:t> אחת ע״ג השנייה ליצירתה של שרשרת מולקולות </a:t>
            </a:r>
            <a:r>
              <a:rPr lang="he-IL" sz="3400" dirty="0" err="1"/>
              <a:t>יוביקוויטין</a:t>
            </a:r>
            <a:r>
              <a:rPr lang="he-IL" sz="3400" dirty="0"/>
              <a:t>, אשר יכולה לשמש לסימון החלבון לפירוק. </a:t>
            </a:r>
          </a:p>
          <a:p>
            <a:pPr>
              <a:lnSpc>
                <a:spcPct val="150000"/>
              </a:lnSpc>
            </a:pPr>
            <a:r>
              <a:rPr lang="he-IL" sz="3400" dirty="0"/>
              <a:t>שרשרת </a:t>
            </a:r>
            <a:r>
              <a:rPr lang="he-IL" sz="3400" dirty="0" err="1"/>
              <a:t>היוביקוויטין</a:t>
            </a:r>
            <a:r>
              <a:rPr lang="he-IL" sz="3400" dirty="0"/>
              <a:t> נקשרת לקולטנים </a:t>
            </a:r>
            <a:r>
              <a:rPr lang="he-IL" sz="3400" dirty="0" err="1"/>
              <a:t>ליוביקוויטין</a:t>
            </a:r>
            <a:r>
              <a:rPr lang="he-IL" sz="3400" dirty="0"/>
              <a:t> ביחידה הרגולטורית של </a:t>
            </a:r>
            <a:r>
              <a:rPr lang="he-IL" sz="3400" dirty="0" err="1"/>
              <a:t>הפרוטאוזום</a:t>
            </a:r>
            <a:r>
              <a:rPr lang="he-IL" sz="3400" dirty="0"/>
              <a:t> ונחתכת שם כדי לאפשר לחלבון מעבר ליחידה הקטליטית.</a:t>
            </a:r>
          </a:p>
          <a:p>
            <a:endParaRPr lang="he-IL" dirty="0"/>
          </a:p>
        </p:txBody>
      </p:sp>
      <p:pic>
        <p:nvPicPr>
          <p:cNvPr id="7" name="תמונה 6" descr="תמונה שמכילה טקסט, מפה&#10;&#10;התיאור נוצר באופן אוטומטי">
            <a:extLst>
              <a:ext uri="{FF2B5EF4-FFF2-40B4-BE49-F238E27FC236}">
                <a16:creationId xmlns:a16="http://schemas.microsoft.com/office/drawing/2014/main" id="{EA8BC6EB-632B-4760-B4BB-89CC7613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" y="186744"/>
            <a:ext cx="2850696" cy="28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EF6F19F4-2573-4331-A453-ACB9D744B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5" y="659048"/>
            <a:ext cx="2280964" cy="252906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1D43AA3-A094-40CA-BCFE-3C997C4E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  <a:cs typeface="+mn-cs"/>
              </a:rPr>
              <a:t>Rpn11</a:t>
            </a:r>
            <a:endParaRPr lang="he-IL" sz="4800" b="1" dirty="0">
              <a:latin typeface="+mn-lt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56AD485-0B69-4DF4-991E-ABF9CF15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372" y="1737360"/>
            <a:ext cx="10058400" cy="44396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Rpn11</a:t>
            </a:r>
            <a:r>
              <a:rPr lang="he-IL" sz="2400" dirty="0">
                <a:solidFill>
                  <a:schemeClr val="tx1"/>
                </a:solidFill>
              </a:rPr>
              <a:t> הוא </a:t>
            </a:r>
            <a:r>
              <a:rPr lang="en-US" sz="2400" dirty="0">
                <a:solidFill>
                  <a:schemeClr val="tx1"/>
                </a:solidFill>
              </a:rPr>
              <a:t>Deubiquitinating Enzyme</a:t>
            </a:r>
            <a:r>
              <a:rPr lang="he-IL" sz="2400" dirty="0">
                <a:solidFill>
                  <a:schemeClr val="tx1"/>
                </a:solidFill>
              </a:rPr>
              <a:t> ואחד מהחלבונים המרכיבים את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</a:rPr>
              <a:t>היחידה הרגולטורית של </a:t>
            </a:r>
            <a:r>
              <a:rPr lang="he-IL" sz="2400" dirty="0" err="1">
                <a:solidFill>
                  <a:schemeClr val="tx1"/>
                </a:solidFill>
              </a:rPr>
              <a:t>הפרוטאוזום</a:t>
            </a:r>
            <a:r>
              <a:rPr lang="he-IL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Rpn11</a:t>
            </a:r>
            <a:r>
              <a:rPr lang="he-IL" sz="2400" dirty="0">
                <a:solidFill>
                  <a:schemeClr val="tx1"/>
                </a:solidFill>
              </a:rPr>
              <a:t> הוא ה</a:t>
            </a:r>
            <a:r>
              <a:rPr lang="en-US" sz="2400" dirty="0">
                <a:solidFill>
                  <a:schemeClr val="tx1"/>
                </a:solidFill>
              </a:rPr>
              <a:t>metalloprotease</a:t>
            </a:r>
            <a:r>
              <a:rPr lang="he-IL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היחיד </a:t>
            </a:r>
            <a:r>
              <a:rPr lang="he-IL" sz="2400" dirty="0" err="1">
                <a:solidFill>
                  <a:schemeClr val="tx1"/>
                </a:solidFill>
              </a:rPr>
              <a:t>בפרוטאוזום</a:t>
            </a:r>
            <a:r>
              <a:rPr lang="he-IL" sz="2400" dirty="0">
                <a:solidFill>
                  <a:schemeClr val="tx1"/>
                </a:solidFill>
              </a:rPr>
              <a:t> והיחיד ביחידה </a:t>
            </a:r>
            <a:r>
              <a:rPr lang="en-US" sz="2400" dirty="0">
                <a:solidFill>
                  <a:schemeClr val="tx1"/>
                </a:solidFill>
              </a:rPr>
              <a:t> 19s </a:t>
            </a:r>
            <a:r>
              <a:rPr lang="he-IL" sz="2400" dirty="0">
                <a:solidFill>
                  <a:schemeClr val="tx1"/>
                </a:solidFill>
              </a:rPr>
              <a:t>הקושר יון מתכת (</a:t>
            </a:r>
            <a:r>
              <a:rPr lang="en-US" sz="2400" dirty="0">
                <a:solidFill>
                  <a:schemeClr val="tx1"/>
                </a:solidFill>
              </a:rPr>
              <a:t>Zn</a:t>
            </a:r>
            <a:r>
              <a:rPr lang="he-IL" sz="2400" dirty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</a:rPr>
              <a:t>מחקרים הוכיחו את חיוניותו לפעילות </a:t>
            </a:r>
            <a:r>
              <a:rPr lang="he-IL" sz="2400" dirty="0" err="1">
                <a:solidFill>
                  <a:schemeClr val="tx1"/>
                </a:solidFill>
              </a:rPr>
              <a:t>הפרוטאוזום</a:t>
            </a:r>
            <a:r>
              <a:rPr lang="he-IL" sz="2400" dirty="0">
                <a:solidFill>
                  <a:schemeClr val="tx1"/>
                </a:solidFill>
              </a:rPr>
              <a:t> ולחיים.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</a:rPr>
              <a:t>ממצאים ראשוניים מהמעבדה הצביעו על כך שבחשיפה לארסן פעילות </a:t>
            </a:r>
            <a:r>
              <a:rPr lang="en-US" sz="2400" dirty="0">
                <a:solidFill>
                  <a:schemeClr val="tx1"/>
                </a:solidFill>
              </a:rPr>
              <a:t>Rpn11</a:t>
            </a:r>
            <a:r>
              <a:rPr lang="he-IL" sz="2400" dirty="0">
                <a:solidFill>
                  <a:schemeClr val="tx1"/>
                </a:solidFill>
              </a:rPr>
              <a:t> נפגעת וכתוצאה מכך פעילות </a:t>
            </a:r>
            <a:r>
              <a:rPr lang="he-IL" sz="2400" dirty="0" err="1">
                <a:solidFill>
                  <a:schemeClr val="tx1"/>
                </a:solidFill>
              </a:rPr>
              <a:t>הפרוטאוזום</a:t>
            </a:r>
            <a:r>
              <a:rPr lang="he-IL" sz="2400" dirty="0">
                <a:solidFill>
                  <a:schemeClr val="tx1"/>
                </a:solidFill>
              </a:rPr>
              <a:t> יורדת.</a:t>
            </a:r>
          </a:p>
        </p:txBody>
      </p:sp>
    </p:spTree>
    <p:extLst>
      <p:ext uri="{BB962C8B-B14F-4D97-AF65-F5344CB8AC3E}">
        <p14:creationId xmlns:p14="http://schemas.microsoft.com/office/powerpoint/2010/main" val="169168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CE7E08-8C0F-4DFE-B57B-C79243E9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25" y="218941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AIRAP</a:t>
            </a:r>
            <a:endParaRPr lang="he-IL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DFE936-B444-43F8-88CB-8701B9BC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69" y="1801755"/>
            <a:ext cx="10573555" cy="45088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AIRAP</a:t>
            </a:r>
            <a:r>
              <a:rPr lang="he-IL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- </a:t>
            </a:r>
            <a:r>
              <a:rPr lang="he-IL" sz="2200" dirty="0">
                <a:solidFill>
                  <a:schemeClr val="tx1"/>
                </a:solidFill>
              </a:rPr>
              <a:t>חלבון ממשפחת חלבוני </a:t>
            </a:r>
            <a:r>
              <a:rPr lang="en-US" sz="2200" dirty="0">
                <a:solidFill>
                  <a:schemeClr val="tx1"/>
                </a:solidFill>
              </a:rPr>
              <a:t> AN1 </a:t>
            </a:r>
            <a:r>
              <a:rPr lang="he-IL" sz="2200" dirty="0">
                <a:solidFill>
                  <a:schemeClr val="tx1"/>
                </a:solidFill>
              </a:rPr>
              <a:t>המאופיינים במתחמי </a:t>
            </a:r>
            <a:r>
              <a:rPr lang="en-US" sz="2200" dirty="0">
                <a:solidFill>
                  <a:schemeClr val="tx1"/>
                </a:solidFill>
              </a:rPr>
              <a:t>Zinc Finger</a:t>
            </a:r>
            <a:r>
              <a:rPr lang="he-IL" sz="2200" dirty="0">
                <a:solidFill>
                  <a:schemeClr val="tx1"/>
                </a:solidFill>
              </a:rPr>
              <a:t>, שהתבטאותו מושרית בתאים שנחשפו לארסן.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200" dirty="0">
                <a:solidFill>
                  <a:schemeClr val="tx1"/>
                </a:solidFill>
              </a:rPr>
              <a:t>ארסן נקשר לקבוצת תיול בחלבונים ויכול ליצור קשרים </a:t>
            </a:r>
            <a:r>
              <a:rPr lang="he-IL" sz="2200" dirty="0" err="1">
                <a:solidFill>
                  <a:schemeClr val="tx1"/>
                </a:solidFill>
              </a:rPr>
              <a:t>דיסולפידים</a:t>
            </a:r>
            <a:r>
              <a:rPr lang="he-IL" sz="2200" dirty="0">
                <a:solidFill>
                  <a:schemeClr val="tx1"/>
                </a:solidFill>
              </a:rPr>
              <a:t> בין </a:t>
            </a:r>
            <a:r>
              <a:rPr lang="he-IL" sz="2200" dirty="0" err="1">
                <a:solidFill>
                  <a:schemeClr val="tx1"/>
                </a:solidFill>
              </a:rPr>
              <a:t>שיארי</a:t>
            </a:r>
            <a:r>
              <a:rPr lang="he-IL" sz="2200" dirty="0">
                <a:solidFill>
                  <a:schemeClr val="tx1"/>
                </a:solidFill>
              </a:rPr>
              <a:t> </a:t>
            </a:r>
            <a:r>
              <a:rPr lang="he-IL" sz="2200" dirty="0" err="1">
                <a:solidFill>
                  <a:schemeClr val="tx1"/>
                </a:solidFill>
              </a:rPr>
              <a:t>ציסטאין</a:t>
            </a:r>
            <a:r>
              <a:rPr lang="he-IL" sz="2200" dirty="0">
                <a:solidFill>
                  <a:schemeClr val="tx1"/>
                </a:solidFill>
              </a:rPr>
              <a:t> הסמוכים מרחבית.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200" dirty="0">
                <a:solidFill>
                  <a:schemeClr val="tx1"/>
                </a:solidFill>
              </a:rPr>
              <a:t>בעת חשיפה לארסן חלבונים רבים עוברים קיפול שגוי בעקבות חמצון של שיירי </a:t>
            </a:r>
            <a:r>
              <a:rPr lang="he-IL" sz="2200" dirty="0" err="1">
                <a:solidFill>
                  <a:schemeClr val="tx1"/>
                </a:solidFill>
              </a:rPr>
              <a:t>ציסטאינים</a:t>
            </a:r>
            <a:r>
              <a:rPr lang="he-IL" sz="2200" dirty="0">
                <a:solidFill>
                  <a:schemeClr val="tx1"/>
                </a:solidFill>
              </a:rPr>
              <a:t> סמוכים והם מסומנים לפירוק על ידי מערכת </a:t>
            </a:r>
            <a:r>
              <a:rPr lang="he-IL" sz="2200" dirty="0" err="1">
                <a:solidFill>
                  <a:schemeClr val="tx1"/>
                </a:solidFill>
              </a:rPr>
              <a:t>היוביקוויטין</a:t>
            </a:r>
            <a:r>
              <a:rPr lang="he-IL" sz="2200" dirty="0">
                <a:solidFill>
                  <a:schemeClr val="tx1"/>
                </a:solidFill>
              </a:rPr>
              <a:t> </a:t>
            </a:r>
            <a:r>
              <a:rPr lang="he-IL" sz="2200" dirty="0" err="1">
                <a:solidFill>
                  <a:schemeClr val="tx1"/>
                </a:solidFill>
              </a:rPr>
              <a:t>פרוטאוזום</a:t>
            </a:r>
            <a:r>
              <a:rPr lang="he-IL" sz="2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200" dirty="0">
                <a:solidFill>
                  <a:schemeClr val="tx1"/>
                </a:solidFill>
              </a:rPr>
              <a:t>ל</a:t>
            </a:r>
            <a:r>
              <a:rPr lang="en-US" sz="2200" dirty="0">
                <a:solidFill>
                  <a:schemeClr val="tx1"/>
                </a:solidFill>
              </a:rPr>
              <a:t>AIRAP  </a:t>
            </a:r>
            <a:r>
              <a:rPr lang="he-IL" sz="2200" dirty="0">
                <a:solidFill>
                  <a:schemeClr val="tx1"/>
                </a:solidFill>
              </a:rPr>
              <a:t> שני רצפים בהם חזרות רבות של </a:t>
            </a:r>
            <a:r>
              <a:rPr lang="he-IL" sz="2200" dirty="0" err="1">
                <a:solidFill>
                  <a:schemeClr val="tx1"/>
                </a:solidFill>
              </a:rPr>
              <a:t>ציסטאינים</a:t>
            </a:r>
            <a:r>
              <a:rPr lang="he-IL" sz="2200" dirty="0">
                <a:solidFill>
                  <a:schemeClr val="tx1"/>
                </a:solidFill>
              </a:rPr>
              <a:t> </a:t>
            </a:r>
            <a:r>
              <a:rPr lang="he-IL" sz="2200" dirty="0" err="1">
                <a:solidFill>
                  <a:schemeClr val="tx1"/>
                </a:solidFill>
              </a:rPr>
              <a:t>והיסטידינים</a:t>
            </a:r>
            <a:r>
              <a:rPr lang="he-IL" sz="2200" dirty="0">
                <a:solidFill>
                  <a:schemeClr val="tx1"/>
                </a:solidFill>
              </a:rPr>
              <a:t>, המאפשרים לו ליצור אינטראקציות עם יוני </a:t>
            </a:r>
            <a:r>
              <a:rPr lang="en-US" sz="2200" dirty="0">
                <a:solidFill>
                  <a:schemeClr val="tx1"/>
                </a:solidFill>
              </a:rPr>
              <a:t>Zn</a:t>
            </a:r>
            <a:r>
              <a:rPr lang="he-IL" sz="2200" dirty="0">
                <a:solidFill>
                  <a:schemeClr val="tx1"/>
                </a:solidFill>
              </a:rPr>
              <a:t> </a:t>
            </a:r>
            <a:r>
              <a:rPr lang="he-IL" sz="2200" dirty="0" err="1">
                <a:solidFill>
                  <a:schemeClr val="tx1"/>
                </a:solidFill>
              </a:rPr>
              <a:t>באפיניות</a:t>
            </a:r>
            <a:r>
              <a:rPr lang="he-IL" sz="2200" dirty="0">
                <a:solidFill>
                  <a:schemeClr val="tx1"/>
                </a:solidFill>
              </a:rPr>
              <a:t> גבוהה.</a:t>
            </a:r>
          </a:p>
        </p:txBody>
      </p:sp>
    </p:spTree>
    <p:extLst>
      <p:ext uri="{BB962C8B-B14F-4D97-AF65-F5344CB8AC3E}">
        <p14:creationId xmlns:p14="http://schemas.microsoft.com/office/powerpoint/2010/main" val="359064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51C74-F83F-4558-8660-4A14BE4B7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1570" b="38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3F963AE-5553-4D08-A09E-81449C92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>
                <a:solidFill>
                  <a:schemeClr val="tx1"/>
                </a:solidFill>
                <a:cs typeface="+mn-cs"/>
              </a:rPr>
              <a:t>השערת המחקר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8A49BC8-67CE-4301-B23D-14F60EF5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22" y="2015092"/>
            <a:ext cx="1048597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600" b="1" dirty="0">
                <a:solidFill>
                  <a:schemeClr val="tx1"/>
                </a:solidFill>
              </a:rPr>
              <a:t>ההשערה</a:t>
            </a:r>
            <a:r>
              <a:rPr lang="he-IL" sz="2600" dirty="0">
                <a:solidFill>
                  <a:schemeClr val="tx1"/>
                </a:solidFill>
              </a:rPr>
              <a:t> – </a:t>
            </a:r>
          </a:p>
          <a:p>
            <a:pPr marL="0" indent="0">
              <a:buNone/>
            </a:pPr>
            <a:r>
              <a:rPr lang="he-IL" sz="2600" dirty="0">
                <a:solidFill>
                  <a:schemeClr val="tx1"/>
                </a:solidFill>
              </a:rPr>
              <a:t>חלבונים שסומנו לפירוק לאחר שנקשרו לארסן מגיעים אל </a:t>
            </a:r>
            <a:r>
              <a:rPr lang="he-IL" sz="2600" dirty="0" err="1">
                <a:solidFill>
                  <a:schemeClr val="tx1"/>
                </a:solidFill>
              </a:rPr>
              <a:t>הפרוטאוזום</a:t>
            </a:r>
            <a:r>
              <a:rPr lang="he-IL" sz="2600" dirty="0">
                <a:solidFill>
                  <a:schemeClr val="tx1"/>
                </a:solidFill>
              </a:rPr>
              <a:t> וחושפים את </a:t>
            </a:r>
            <a:r>
              <a:rPr lang="en-US" sz="2600" dirty="0">
                <a:solidFill>
                  <a:schemeClr val="tx1"/>
                </a:solidFill>
              </a:rPr>
              <a:t>Rpn11 </a:t>
            </a:r>
            <a:r>
              <a:rPr lang="he-IL" sz="2600" dirty="0">
                <a:solidFill>
                  <a:schemeClr val="tx1"/>
                </a:solidFill>
              </a:rPr>
              <a:t> לריכוז גבוה של ארסן.</a:t>
            </a:r>
          </a:p>
          <a:p>
            <a:pPr marL="0" indent="0">
              <a:buNone/>
            </a:pPr>
            <a:r>
              <a:rPr lang="he-IL" sz="2600" dirty="0">
                <a:solidFill>
                  <a:schemeClr val="tx1"/>
                </a:solidFill>
              </a:rPr>
              <a:t>קישור של ארסן ל </a:t>
            </a:r>
            <a:r>
              <a:rPr lang="en-US" sz="2600" dirty="0">
                <a:solidFill>
                  <a:schemeClr val="tx1"/>
                </a:solidFill>
              </a:rPr>
              <a:t>Rpn11 </a:t>
            </a:r>
            <a:r>
              <a:rPr lang="he-IL" sz="2600" dirty="0">
                <a:solidFill>
                  <a:schemeClr val="tx1"/>
                </a:solidFill>
              </a:rPr>
              <a:t> פוגע בפעילותו ע״י הדחת שייר האבץ וכתוצאה מכך תפקוד </a:t>
            </a:r>
            <a:r>
              <a:rPr lang="he-IL" sz="2600" dirty="0" err="1">
                <a:solidFill>
                  <a:schemeClr val="tx1"/>
                </a:solidFill>
              </a:rPr>
              <a:t>הפרוטאוזום</a:t>
            </a:r>
            <a:r>
              <a:rPr lang="he-IL" sz="2600" dirty="0">
                <a:solidFill>
                  <a:schemeClr val="tx1"/>
                </a:solidFill>
              </a:rPr>
              <a:t> נפגם.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AIRAP </a:t>
            </a:r>
            <a:r>
              <a:rPr lang="he-IL" sz="2600" dirty="0">
                <a:solidFill>
                  <a:schemeClr val="tx1"/>
                </a:solidFill>
              </a:rPr>
              <a:t>מתקן את פעילות </a:t>
            </a:r>
            <a:r>
              <a:rPr lang="he-IL" sz="2600" dirty="0" err="1">
                <a:solidFill>
                  <a:schemeClr val="tx1"/>
                </a:solidFill>
              </a:rPr>
              <a:t>הפרוטאוזום</a:t>
            </a:r>
            <a:r>
              <a:rPr lang="he-IL" sz="2600" dirty="0">
                <a:solidFill>
                  <a:schemeClr val="tx1"/>
                </a:solidFill>
              </a:rPr>
              <a:t> באמצעות שחלוף בין ה</a:t>
            </a:r>
            <a:r>
              <a:rPr lang="en-US" sz="2600" dirty="0">
                <a:solidFill>
                  <a:schemeClr val="tx1"/>
                </a:solidFill>
              </a:rPr>
              <a:t>Zn </a:t>
            </a:r>
            <a:r>
              <a:rPr lang="he-IL" sz="2600" dirty="0">
                <a:solidFill>
                  <a:schemeClr val="tx1"/>
                </a:solidFill>
              </a:rPr>
              <a:t> שנושא ה </a:t>
            </a:r>
            <a:r>
              <a:rPr lang="en-US" sz="2600" dirty="0">
                <a:solidFill>
                  <a:schemeClr val="tx1"/>
                </a:solidFill>
              </a:rPr>
              <a:t>AIRAP </a:t>
            </a:r>
            <a:r>
              <a:rPr lang="he-IL" sz="2600" dirty="0">
                <a:solidFill>
                  <a:schemeClr val="tx1"/>
                </a:solidFill>
              </a:rPr>
              <a:t> לבין הארסן שנקשר ל </a:t>
            </a:r>
            <a:r>
              <a:rPr lang="en-US" sz="2600" dirty="0">
                <a:solidFill>
                  <a:schemeClr val="tx1"/>
                </a:solidFill>
              </a:rPr>
              <a:t> Rpn11 </a:t>
            </a:r>
            <a:r>
              <a:rPr lang="he-IL" sz="2600" dirty="0">
                <a:solidFill>
                  <a:schemeClr val="tx1"/>
                </a:solidFill>
              </a:rPr>
              <a:t>וכך מתאפשרת החזרתו לפעילות של </a:t>
            </a:r>
            <a:r>
              <a:rPr lang="en-US" sz="2600" dirty="0">
                <a:solidFill>
                  <a:schemeClr val="tx1"/>
                </a:solidFill>
              </a:rPr>
              <a:t>Rpn11</a:t>
            </a:r>
            <a:r>
              <a:rPr lang="he-IL"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23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315F64-C176-4A66-AE97-5719086D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tx1"/>
                </a:solidFill>
                <a:cs typeface="+mn-cs"/>
              </a:rPr>
              <a:t>השערת המחקר - המשך</a:t>
            </a:r>
            <a:endParaRPr lang="he-IL" b="1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C134174-E0DA-4F74-AD16-BDBA329E61B4}"/>
              </a:ext>
            </a:extLst>
          </p:cNvPr>
          <p:cNvPicPr/>
          <p:nvPr/>
        </p:nvPicPr>
        <p:blipFill rotWithShape="1">
          <a:blip r:embed="rId2"/>
          <a:srcRect l="9753" t="4174" r="5369" b="21856"/>
          <a:stretch/>
        </p:blipFill>
        <p:spPr bwMode="auto">
          <a:xfrm>
            <a:off x="2720555" y="3146927"/>
            <a:ext cx="7301248" cy="306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ACE9CCE-6E7B-46E0-808C-D126A3EF33E5}"/>
              </a:ext>
            </a:extLst>
          </p:cNvPr>
          <p:cNvSpPr txBox="1"/>
          <p:nvPr/>
        </p:nvSpPr>
        <p:spPr>
          <a:xfrm>
            <a:off x="2603202" y="1737360"/>
            <a:ext cx="8119533" cy="11406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/>
              <a:t>ע"פ ממצאים קודמים מהמעבדה</a:t>
            </a:r>
            <a:r>
              <a:rPr lang="en-US" sz="2400" dirty="0"/>
              <a:t> AIRAP </a:t>
            </a:r>
            <a:r>
              <a:rPr lang="he-IL" sz="2400" dirty="0"/>
              <a:t>נקשר ישירות ליחידת המשנה </a:t>
            </a:r>
            <a:r>
              <a:rPr lang="en-US" sz="2400" dirty="0"/>
              <a:t>PSMD2</a:t>
            </a:r>
            <a:r>
              <a:rPr lang="he-IL" sz="2400" dirty="0"/>
              <a:t> </a:t>
            </a:r>
            <a:r>
              <a:rPr lang="en-US" sz="2400" dirty="0"/>
              <a:t> </a:t>
            </a:r>
            <a:r>
              <a:rPr lang="he-IL" sz="2400" dirty="0"/>
              <a:t>ובאמצעותה הוא נקשר ליחידה הרגולטורית </a:t>
            </a:r>
            <a:r>
              <a:rPr lang="en-US" sz="2400" dirty="0"/>
              <a:t>s</a:t>
            </a:r>
            <a:r>
              <a:rPr lang="he-IL" sz="2400" dirty="0"/>
              <a:t>19</a:t>
            </a:r>
            <a:r>
              <a:rPr lang="en-US" sz="2400" dirty="0"/>
              <a:t>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6226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0B5ED7-80EA-48BD-8DEB-3F0732C9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0" y="452850"/>
            <a:ext cx="6574972" cy="1450757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tx1"/>
                </a:solidFill>
                <a:cs typeface="+mn-cs"/>
              </a:rPr>
              <a:t>חשיבות המחקר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B98AB89-0EF3-46DE-86DB-48318063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288" y="2198914"/>
            <a:ext cx="9630790" cy="36701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</a:rPr>
              <a:t>זיהוי מנגנונים לשפעול המערכת </a:t>
            </a:r>
            <a:r>
              <a:rPr lang="he-IL" sz="2600" dirty="0" err="1">
                <a:solidFill>
                  <a:schemeClr val="tx1"/>
                </a:solidFill>
              </a:rPr>
              <a:t>הפרוטאוזומלית</a:t>
            </a:r>
            <a:r>
              <a:rPr lang="he-IL" sz="2600" dirty="0">
                <a:solidFill>
                  <a:schemeClr val="tx1"/>
                </a:solidFill>
              </a:rPr>
              <a:t> – לטיפול במחלות </a:t>
            </a:r>
            <a:r>
              <a:rPr lang="he-IL" sz="2600" dirty="0" err="1">
                <a:solidFill>
                  <a:schemeClr val="tx1"/>
                </a:solidFill>
              </a:rPr>
              <a:t>נוירודגרנטיביות</a:t>
            </a:r>
            <a:r>
              <a:rPr lang="he-IL" sz="2600" dirty="0">
                <a:solidFill>
                  <a:schemeClr val="tx1"/>
                </a:solidFill>
              </a:rPr>
              <a:t> ומחלות הנובעות מירידה בפעילות </a:t>
            </a:r>
            <a:r>
              <a:rPr lang="he-IL" sz="2600" dirty="0" err="1">
                <a:solidFill>
                  <a:schemeClr val="tx1"/>
                </a:solidFill>
              </a:rPr>
              <a:t>הפרוטאוזומלית</a:t>
            </a:r>
            <a:r>
              <a:rPr lang="he-IL" sz="2600" dirty="0">
                <a:solidFill>
                  <a:schemeClr val="tx1"/>
                </a:solidFill>
              </a:rPr>
              <a:t> בהזדקנות.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solidFill>
                  <a:schemeClr val="tx1"/>
                </a:solidFill>
              </a:rPr>
              <a:t>זיהוי מנגנון הפעילות של</a:t>
            </a:r>
            <a:r>
              <a:rPr lang="en-US" sz="2600" dirty="0">
                <a:solidFill>
                  <a:schemeClr val="tx1"/>
                </a:solidFill>
              </a:rPr>
              <a:t>AIRAP </a:t>
            </a:r>
            <a:r>
              <a:rPr lang="he-IL" sz="2600" dirty="0">
                <a:solidFill>
                  <a:schemeClr val="tx1"/>
                </a:solidFill>
              </a:rPr>
              <a:t> ויחסי הגומלין בינו ובין חלבונים אחרים </a:t>
            </a:r>
            <a:r>
              <a:rPr lang="he-IL" sz="2600" dirty="0" err="1">
                <a:solidFill>
                  <a:schemeClr val="tx1"/>
                </a:solidFill>
              </a:rPr>
              <a:t>בפרטאוזום</a:t>
            </a:r>
            <a:r>
              <a:rPr lang="he-IL" sz="2600" dirty="0">
                <a:solidFill>
                  <a:schemeClr val="tx1"/>
                </a:solidFill>
              </a:rPr>
              <a:t> (כמו </a:t>
            </a:r>
            <a:r>
              <a:rPr lang="en-US" sz="2600" dirty="0">
                <a:solidFill>
                  <a:schemeClr val="tx1"/>
                </a:solidFill>
              </a:rPr>
              <a:t>Rpn11</a:t>
            </a:r>
            <a:r>
              <a:rPr lang="he-IL" sz="2600" dirty="0">
                <a:solidFill>
                  <a:schemeClr val="tx1"/>
                </a:solidFill>
              </a:rPr>
              <a:t>) - יספק תשתית לפיתוח דור חדש של משפעלי </a:t>
            </a:r>
            <a:r>
              <a:rPr lang="he-IL" sz="2600" dirty="0" err="1">
                <a:solidFill>
                  <a:schemeClr val="tx1"/>
                </a:solidFill>
              </a:rPr>
              <a:t>פרוטאוזומים</a:t>
            </a:r>
            <a:r>
              <a:rPr lang="he-IL" sz="2600" dirty="0">
                <a:solidFill>
                  <a:schemeClr val="tx1"/>
                </a:solidFill>
              </a:rPr>
              <a:t> אשר יוכלו לשמש לטיפול במחלות המשויכות לקיפול שגוי של חלבונים</a:t>
            </a:r>
            <a:r>
              <a:rPr lang="he-IL" sz="2600" dirty="0"/>
              <a:t>.</a:t>
            </a:r>
          </a:p>
        </p:txBody>
      </p:sp>
      <p:pic>
        <p:nvPicPr>
          <p:cNvPr id="18" name="Graphic 6">
            <a:extLst>
              <a:ext uri="{FF2B5EF4-FFF2-40B4-BE49-F238E27FC236}">
                <a16:creationId xmlns:a16="http://schemas.microsoft.com/office/drawing/2014/main" id="{9234F8E4-D581-45B4-91D3-9278B658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3183" y="1903607"/>
            <a:ext cx="2009105" cy="35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569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3AB248E8-5AE9-4862-AA17-FB41217296FA}"/>
</file>

<file path=customXml/itemProps2.xml><?xml version="1.0" encoding="utf-8"?>
<ds:datastoreItem xmlns:ds="http://schemas.openxmlformats.org/officeDocument/2006/customXml" ds:itemID="{0C1E3720-F8FB-4078-9C3F-2564A638A4EB}"/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1354</Words>
  <Application>Microsoft Office PowerPoint</Application>
  <PresentationFormat>מסך רחב</PresentationFormat>
  <Paragraphs>94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Wingdings 2</vt:lpstr>
      <vt:lpstr>HDOfficeLightV0</vt:lpstr>
      <vt:lpstr>1_HDOfficeLightV0</vt:lpstr>
      <vt:lpstr>מבט לאחור</vt:lpstr>
      <vt:lpstr>ניקוי ואפיון פרוטאוזוםAIRAP לקראת הבנת פעילויות מנגנוניות בזמני עקת קיפול חלבונים</vt:lpstr>
      <vt:lpstr>הפרוטאוזום – תפקידים:</vt:lpstr>
      <vt:lpstr>הפרוטאוזום – מבנה</vt:lpstr>
      <vt:lpstr>יוביקוויטין</vt:lpstr>
      <vt:lpstr>Rpn11</vt:lpstr>
      <vt:lpstr>AIRAP</vt:lpstr>
      <vt:lpstr>השערת המחקר</vt:lpstr>
      <vt:lpstr>השערת המחקר - המשך</vt:lpstr>
      <vt:lpstr>חשיבות המחקר</vt:lpstr>
      <vt:lpstr>שיטות מחקר</vt:lpstr>
      <vt:lpstr>שיטות מחקר - אנליזת  Western blot</vt:lpstr>
      <vt:lpstr>שיטות מחקר - הפרדת פרקציות ע"פ גרדיאנט ריכוז</vt:lpstr>
      <vt:lpstr>שיטות מחקר - הפרדת החלבונים ע"ג ג'ל SDS-PAGE:</vt:lpstr>
      <vt:lpstr>שיטות מחקר - SDS-PAGE - המשך</vt:lpstr>
      <vt:lpstr>שיטות מחקר - כרומטוגרפיית זיקה:</vt:lpstr>
      <vt:lpstr>תוצאות – אנליזה להמצאות AIRAP פרוטאוזומלי</vt:lpstr>
      <vt:lpstr>תוצאות - בדיקת נוכחות AIRAP לאחר הפרדה בגרדיאנט גליצרול</vt:lpstr>
      <vt:lpstr>תוצאות - ניקוי AIRAP באמצעות כרומטוגרפיית זיקה</vt:lpstr>
      <vt:lpstr>תוצאות - ניקוי  AIRAPבאמצעות כרומטוגרפיית זיקה ל GSH  ול Ni-NTA</vt:lpstr>
      <vt:lpstr>תוצאות - ניקויAIRAP  באמצעות גרדיאנט גליצרול וכרומטוגרפיית זיקה ל GSH</vt:lpstr>
      <vt:lpstr>דיון ומסקנות</vt:lpstr>
      <vt:lpstr>דיון ומסקנות – המשך</vt:lpstr>
      <vt:lpstr>ביבליוגרפיה </vt:lpstr>
      <vt:lpstr>ביבליוגרפיה - המשך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ניקוי ואפיון פרוטאוזוםAIRAP לקראת הבנת פעילויות מנגנוניות בזמני עקת קיפול חלבונים</dc:title>
  <dc:creator>קצב</dc:creator>
  <cp:keywords/>
  <dc:description/>
  <cp:lastModifiedBy>oripa</cp:lastModifiedBy>
  <cp:revision>9</cp:revision>
  <dcterms:created xsi:type="dcterms:W3CDTF">2020-05-10T20:33:11Z</dcterms:created>
  <dcterms:modified xsi:type="dcterms:W3CDTF">2020-05-18T09:26:30Z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2141152566</vt:i4>
  </property>
  <property fmtid="{D5CDD505-2E9C-101B-9397-08002B2CF9AE}" pid="3" name="_NewReviewCycle">
    <vt:lpwstr/>
  </property>
  <property fmtid="{D5CDD505-2E9C-101B-9397-08002B2CF9AE}" pid="4" name="_EmailSubject">
    <vt:lpwstr>מיכל קצב: פרויקט מחקר במדעי החיים</vt:lpwstr>
  </property>
  <property fmtid="{D5CDD505-2E9C-101B-9397-08002B2CF9AE}" pid="5" name="_AuthorEmail">
    <vt:lpwstr>anatba@openu.ac.il</vt:lpwstr>
  </property>
  <property fmtid="{D5CDD505-2E9C-101B-9397-08002B2CF9AE}" pid="6" name="_AuthorEmailDisplayName">
    <vt:lpwstr>Anat Barnea</vt:lpwstr>
  </property>
  <property fmtid="{D5CDD505-2E9C-101B-9397-08002B2CF9AE}" pid="7" name="ContentTypeId">
    <vt:lpwstr>0x010100D6F61E74F7254FFAACE179AD514BF94B00E5BAFAE9EC481B44A887128AEA8B460D</vt:lpwstr>
  </property>
</Properties>
</file>